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60" r:id="rId6"/>
    <p:sldId id="261" r:id="rId7"/>
    <p:sldId id="282" r:id="rId8"/>
    <p:sldId id="283" r:id="rId9"/>
    <p:sldId id="264" r:id="rId10"/>
    <p:sldId id="284" r:id="rId11"/>
    <p:sldId id="263" r:id="rId12"/>
    <p:sldId id="268" r:id="rId13"/>
    <p:sldId id="269" r:id="rId14"/>
    <p:sldId id="270" r:id="rId15"/>
    <p:sldId id="271" r:id="rId16"/>
    <p:sldId id="272" r:id="rId17"/>
    <p:sldId id="265" r:id="rId18"/>
    <p:sldId id="273" r:id="rId19"/>
    <p:sldId id="274" r:id="rId20"/>
    <p:sldId id="275" r:id="rId21"/>
    <p:sldId id="276" r:id="rId22"/>
    <p:sldId id="277" r:id="rId23"/>
    <p:sldId id="279" r:id="rId24"/>
    <p:sldId id="278" r:id="rId25"/>
    <p:sldId id="280" r:id="rId26"/>
    <p:sldId id="281" r:id="rId27"/>
  </p:sldIdLst>
  <p:sldSz cx="12192000" cy="6858000"/>
  <p:notesSz cx="7559675" cy="10691813"/>
  <p:defaultTextStyle>
    <a:defPPr rtl="0">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pPr rtl="0"/>
            <a:endParaRPr lang="hu-HU"/>
          </a:p>
        </p:txBody>
      </p:sp>
      <p:sp>
        <p:nvSpPr>
          <p:cNvPr id="3" name="Dátum helye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pPr rtl="0"/>
            <a:fld id="{78D4E47F-EC7B-4245-9A18-C4FF82895ECC}" type="datetimeFigureOut">
              <a:rPr lang="hu-HU" smtClean="0"/>
              <a:t>2022. 02. 21.</a:t>
            </a:fld>
            <a:endParaRPr lang="hu-HU"/>
          </a:p>
        </p:txBody>
      </p:sp>
      <p:sp>
        <p:nvSpPr>
          <p:cNvPr id="4" name="Diakép helye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pPr rtl="0"/>
            <a:endParaRPr lang="hu-HU"/>
          </a:p>
        </p:txBody>
      </p:sp>
      <p:sp>
        <p:nvSpPr>
          <p:cNvPr id="5" name="Jegyzetek helye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p>
        </p:txBody>
      </p:sp>
      <p:sp>
        <p:nvSpPr>
          <p:cNvPr id="6" name="Élőláb helye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pPr rtl="0"/>
            <a:endParaRPr lang="hu-HU"/>
          </a:p>
        </p:txBody>
      </p:sp>
      <p:sp>
        <p:nvSpPr>
          <p:cNvPr id="7" name="Dia számának helye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pPr rtl="0"/>
            <a:fld id="{7BEF5171-C9BD-42F9-B0E2-915789003689}" type="slidenum">
              <a:rPr lang="hu-HU" smtClean="0"/>
              <a:t>‹#›</a:t>
            </a:fld>
            <a:endParaRPr lang="hu-HU"/>
          </a:p>
        </p:txBody>
      </p:sp>
    </p:spTree>
    <p:extLst>
      <p:ext uri="{BB962C8B-B14F-4D97-AF65-F5344CB8AC3E}">
        <p14:creationId xmlns:p14="http://schemas.microsoft.com/office/powerpoint/2010/main" val="3855888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2D3BFF7F-4B8F-4884-8FBC-0E0EB591D2B7}"/>
              </a:ext>
            </a:extLst>
          </p:cNvPr>
          <p:cNvSpPr>
            <a:spLocks noGrp="1"/>
          </p:cNvSpPr>
          <p:nvPr>
            <p:ph type="dt" sz="half" idx="10"/>
          </p:nvPr>
        </p:nvSpPr>
        <p:spPr/>
        <p:txBody>
          <a:bodyPr rtlCol="0"/>
          <a:lstStyle/>
          <a:p>
            <a:pPr rtl="0"/>
            <a:r>
              <a:rPr lang="hu-HU"/>
              <a:t>2021. 05. 27.</a:t>
            </a:r>
          </a:p>
        </p:txBody>
      </p:sp>
      <p:sp>
        <p:nvSpPr>
          <p:cNvPr id="3" name="Élőláb helye 2">
            <a:extLst>
              <a:ext uri="{FF2B5EF4-FFF2-40B4-BE49-F238E27FC236}">
                <a16:creationId xmlns:a16="http://schemas.microsoft.com/office/drawing/2014/main" id="{86CDC208-FAD6-43DC-982D-A185A4A40C83}"/>
              </a:ext>
            </a:extLst>
          </p:cNvPr>
          <p:cNvSpPr>
            <a:spLocks noGrp="1"/>
          </p:cNvSpPr>
          <p:nvPr>
            <p:ph type="ftr" sz="quarter" idx="11"/>
          </p:nvPr>
        </p:nvSpPr>
        <p:spPr/>
        <p:txBody>
          <a:bodyPr rtlCol="0"/>
          <a:lstStyle/>
          <a:p>
            <a:pPr rtl="0"/>
            <a:endParaRPr lang="hu-HU"/>
          </a:p>
        </p:txBody>
      </p:sp>
      <p:sp>
        <p:nvSpPr>
          <p:cNvPr id="4" name="Dia számának helye 3">
            <a:extLst>
              <a:ext uri="{FF2B5EF4-FFF2-40B4-BE49-F238E27FC236}">
                <a16:creationId xmlns:a16="http://schemas.microsoft.com/office/drawing/2014/main" id="{6FF976E9-1932-42CF-A56C-298B72274683}"/>
              </a:ext>
            </a:extLst>
          </p:cNvPr>
          <p:cNvSpPr>
            <a:spLocks noGrp="1"/>
          </p:cNvSpPr>
          <p:nvPr>
            <p:ph type="sldNum" sz="quarter" idx="12"/>
          </p:nvPr>
        </p:nvSpPr>
        <p:spPr/>
        <p:txBody>
          <a:bodyPr rtlCol="0"/>
          <a:lstStyle/>
          <a:p>
            <a:pPr rtl="0"/>
            <a:fld id="{7579CEA6-CDEA-4F41-8961-74C0A3507F1C}" type="slidenum">
              <a:rPr lang="hu-HU" smtClean="0"/>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rtlCol="0" anchor="ctr">
            <a:noAutofit/>
          </a:bodyPr>
          <a:lstStyle/>
          <a:p>
            <a:pPr algn="ctr" rtl="0"/>
            <a:endParaRPr lang="de-DE"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rtlCol="0">
            <a:normAutofit/>
          </a:bodyPr>
          <a:lstStyle/>
          <a:p>
            <a:pPr rtl="0"/>
            <a:endParaRPr lang="de-DE"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rtlCol="0">
            <a:normAutofit/>
          </a:bodyPr>
          <a:lstStyle/>
          <a:p>
            <a:pPr rtl="0"/>
            <a:endParaRPr lang="de-DE"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rtlCol="0" anchor="ctr">
            <a:noAutofit/>
          </a:bodyPr>
          <a:lstStyle/>
          <a:p>
            <a:pPr algn="ctr" rtl="0"/>
            <a:endParaRPr lang="de-DE"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rtlCol="0">
            <a:normAutofit/>
          </a:bodyPr>
          <a:lstStyle/>
          <a:p>
            <a:pPr rtl="0"/>
            <a:endParaRPr lang="de-DE"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rtlCol="0">
            <a:normAutofit/>
          </a:bodyPr>
          <a:lstStyle/>
          <a:p>
            <a:pPr rtl="0"/>
            <a:endParaRPr lang="de-DE"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rtlCol="0">
            <a:normAutofit/>
          </a:bodyPr>
          <a:lstStyle/>
          <a:p>
            <a:pPr rtl="0"/>
            <a:endParaRPr lang="de-DE"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rtlCol="0">
            <a:normAutofit/>
          </a:bodyPr>
          <a:lstStyle/>
          <a:p>
            <a:pPr rtl="0"/>
            <a:endParaRPr lang="de-DE"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rtlCol="0" anchor="ctr">
            <a:noAutofit/>
          </a:bodyPr>
          <a:lstStyle/>
          <a:p>
            <a:pPr algn="ctr" rtl="0"/>
            <a:endParaRPr lang="de-DE"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rtlCol="0">
            <a:normAutofit/>
          </a:bodyPr>
          <a:lstStyle/>
          <a:p>
            <a:pPr rtl="0"/>
            <a:endParaRPr lang="de-DE"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rtlCol="0">
            <a:normAutofit/>
          </a:bodyPr>
          <a:lstStyle/>
          <a:p>
            <a:pPr rtl="0"/>
            <a:endParaRPr lang="de-DE"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rtlCol="0">
            <a:normAutofit/>
          </a:bodyPr>
          <a:lstStyle/>
          <a:p>
            <a:pPr rtl="0"/>
            <a:endParaRPr lang="de-DE"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rtlCol="0">
            <a:normAutofit/>
          </a:bodyPr>
          <a:lstStyle/>
          <a:p>
            <a:pPr rtl="0"/>
            <a:endParaRPr lang="de-DE"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rtlCol="0">
            <a:normAutofit/>
          </a:bodyPr>
          <a:lstStyle/>
          <a:p>
            <a:pPr rtl="0"/>
            <a:endParaRPr lang="de-DE"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rtlCol="0">
            <a:normAutofit/>
          </a:bodyPr>
          <a:lstStyle/>
          <a:p>
            <a:pPr rtl="0"/>
            <a:endParaRPr lang="de-DE"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rtlCol="0" anchor="ctr">
            <a:noAutofit/>
          </a:bodyPr>
          <a:lstStyle/>
          <a:p>
            <a:pPr algn="ctr" rtl="0"/>
            <a:endParaRPr lang="de-DE"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rtlCol="0" anchor="ctr">
            <a:noAutofit/>
          </a:bodyPr>
          <a:lstStyle/>
          <a:p>
            <a:pPr algn="ctr" rtl="0"/>
            <a:endParaRPr lang="de-DE"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rtlCol="0" anchor="ctr">
            <a:noAutofit/>
          </a:bodyPr>
          <a:lstStyle/>
          <a:p>
            <a:pPr algn="ctr" rtl="0"/>
            <a:endParaRPr lang="de-DE"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rtlCol="0">
            <a:normAutofit/>
          </a:bodyPr>
          <a:lstStyle/>
          <a:p>
            <a:pPr rtl="0"/>
            <a:endParaRPr lang="de-DE"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rtlCol="0" anchor="ctr">
            <a:noAutofit/>
          </a:bodyPr>
          <a:lstStyle/>
          <a:p>
            <a:pPr algn="ctr" rtl="0"/>
            <a:endParaRPr lang="de-DE"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rtlCol="0">
            <a:normAutofit/>
          </a:bodyPr>
          <a:lstStyle/>
          <a:p>
            <a:pPr rtl="0"/>
            <a:endParaRPr lang="de-DE"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rtlCol="0">
            <a:normAutofit/>
          </a:bodyPr>
          <a:lstStyle/>
          <a:p>
            <a:pPr rtl="0"/>
            <a:endParaRPr lang="de-DE"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rtlCol="0" anchor="ctr">
            <a:noAutofit/>
          </a:bodyPr>
          <a:lstStyle/>
          <a:p>
            <a:pPr algn="ctr" rtl="0"/>
            <a:endParaRPr lang="de-DE"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rtlCol="0" anchor="ctr">
            <a:noAutofit/>
          </a:bodyPr>
          <a:lstStyle/>
          <a:p>
            <a:pPr algn="ctr" rtl="0"/>
            <a:endParaRPr lang="de-D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rtlCol="0" anchor="ctr">
            <a:noAutofit/>
          </a:bodyPr>
          <a:lstStyle/>
          <a:p>
            <a:pPr algn="ctr" rtl="0"/>
            <a:endParaRPr lang="de-DE"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rtlCol="0">
            <a:normAutofit/>
          </a:bodyPr>
          <a:lstStyle/>
          <a:p>
            <a:pPr rtl="0"/>
            <a:endParaRPr lang="de-DE"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rtlCol="0">
            <a:normAutofit/>
          </a:bodyPr>
          <a:lstStyle/>
          <a:p>
            <a:pPr rtl="0"/>
            <a:endParaRPr lang="de-DE"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rtlCol="0">
            <a:normAutofit/>
          </a:bodyPr>
          <a:lstStyle/>
          <a:p>
            <a:pPr rtl="0"/>
            <a:endParaRPr lang="de-DE"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rtlCol="0" anchor="ctr">
            <a:noAutofit/>
          </a:bodyPr>
          <a:lstStyle/>
          <a:p>
            <a:pPr algn="ctr" rtl="0"/>
            <a:endParaRPr lang="de-DE"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rtlCol="0">
            <a:normAutofit/>
          </a:bodyPr>
          <a:lstStyle/>
          <a:p>
            <a:pPr rtl="0"/>
            <a:endParaRPr lang="de-DE"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rtlCol="0">
            <a:normAutofit/>
          </a:bodyPr>
          <a:lstStyle/>
          <a:p>
            <a:pPr rtl="0"/>
            <a:endParaRPr lang="de-DE"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rtlCol="0">
            <a:normAutofit/>
          </a:bodyPr>
          <a:lstStyle/>
          <a:p>
            <a:pPr rtl="0"/>
            <a:endParaRPr lang="de-DE"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rtlCol="0" anchor="ctr">
            <a:noAutofit/>
          </a:bodyPr>
          <a:lstStyle/>
          <a:p>
            <a:pPr algn="ctr" rtl="0"/>
            <a:endParaRPr lang="de-DE"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rtlCol="0">
            <a:normAutofit/>
          </a:bodyPr>
          <a:lstStyle/>
          <a:p>
            <a:pPr rtl="0"/>
            <a:endParaRPr lang="de-DE"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rtlCol="0">
            <a:normAutofit/>
          </a:bodyPr>
          <a:lstStyle/>
          <a:p>
            <a:pPr rtl="0"/>
            <a:endParaRPr lang="de-DE"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rtlCol="0">
            <a:normAutofit/>
          </a:bodyPr>
          <a:lstStyle/>
          <a:p>
            <a:pPr rtl="0"/>
            <a:endParaRPr lang="de-DE"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rtlCol="0" anchor="ctr">
            <a:noAutofit/>
          </a:bodyPr>
          <a:lstStyle/>
          <a:p>
            <a:pPr algn="ctr" rtl="0"/>
            <a:r>
              <a:rPr lang="lv-lv" sz="4400" b="0" strike="noStrike" spc="-1">
                <a:latin typeface="Arial"/>
              </a:rPr>
              <a:t>Format des Titeltextes durch Klicken bearbeiten</a:t>
            </a:r>
          </a:p>
        </p:txBody>
      </p:sp>
      <p:sp>
        <p:nvSpPr>
          <p:cNvPr id="3" name="PlaceHolder 2"/>
          <p:cNvSpPr>
            <a:spLocks noGrp="1"/>
          </p:cNvSpPr>
          <p:nvPr>
            <p:ph type="body"/>
          </p:nvPr>
        </p:nvSpPr>
        <p:spPr>
          <a:xfrm>
            <a:off x="609480" y="1604520"/>
            <a:ext cx="10972440" cy="3977280"/>
          </a:xfrm>
          <a:prstGeom prst="rect">
            <a:avLst/>
          </a:prstGeom>
        </p:spPr>
        <p:txBody>
          <a:bodyPr lIns="0" tIns="0" rIns="0" bIns="0" rtlCol="0">
            <a:normAutofit/>
          </a:bodyPr>
          <a:lstStyle/>
          <a:p>
            <a:pPr marL="432000" indent="-324000" rtl="0">
              <a:spcBef>
                <a:spcPts val="1417"/>
              </a:spcBef>
              <a:buClr>
                <a:srgbClr val="000000"/>
              </a:buClr>
              <a:buSzPct val="45000"/>
              <a:buFont typeface="Wingdings" charset="2"/>
              <a:buChar char=""/>
            </a:pPr>
            <a:r>
              <a:rPr lang="lv-lv" sz="3200" b="0" strike="noStrike" spc="-1">
                <a:latin typeface="Arial"/>
              </a:rPr>
              <a:t>Format des Gliederungstextes durch Klicken bearbeiten</a:t>
            </a:r>
          </a:p>
          <a:p>
            <a:pPr marL="864000" lvl="1" indent="-324000" rtl="0">
              <a:spcBef>
                <a:spcPts val="1134"/>
              </a:spcBef>
              <a:buClr>
                <a:srgbClr val="000000"/>
              </a:buClr>
              <a:buSzPct val="75000"/>
              <a:buFont typeface="Symbol" charset="2"/>
              <a:buChar char=""/>
            </a:pPr>
            <a:r>
              <a:rPr lang="lv-lv" sz="2800" b="0" strike="noStrike" spc="-1">
                <a:latin typeface="Arial"/>
              </a:rPr>
              <a:t>Zweite Gliederungsebene</a:t>
            </a:r>
          </a:p>
          <a:p>
            <a:pPr marL="1296000" lvl="2" indent="-288000" rtl="0">
              <a:spcBef>
                <a:spcPts val="850"/>
              </a:spcBef>
              <a:buClr>
                <a:srgbClr val="000000"/>
              </a:buClr>
              <a:buSzPct val="45000"/>
              <a:buFont typeface="Wingdings" charset="2"/>
              <a:buChar char=""/>
            </a:pPr>
            <a:r>
              <a:rPr lang="lv-lv" sz="2400" b="0" strike="noStrike" spc="-1">
                <a:latin typeface="Arial"/>
              </a:rPr>
              <a:t>Dritte Gliederungsebene</a:t>
            </a:r>
          </a:p>
          <a:p>
            <a:pPr marL="1728000" lvl="3" indent="-216000" rtl="0">
              <a:spcBef>
                <a:spcPts val="567"/>
              </a:spcBef>
              <a:buClr>
                <a:srgbClr val="000000"/>
              </a:buClr>
              <a:buSzPct val="75000"/>
              <a:buFont typeface="Symbol" charset="2"/>
              <a:buChar char=""/>
            </a:pPr>
            <a:r>
              <a:rPr lang="lv-lv" sz="2000" b="0" strike="noStrike" spc="-1">
                <a:latin typeface="Arial"/>
              </a:rPr>
              <a:t>Vierte Gliederungsebene</a:t>
            </a:r>
          </a:p>
          <a:p>
            <a:pPr marL="2160000" lvl="4" indent="-216000" rtl="0">
              <a:spcBef>
                <a:spcPts val="283"/>
              </a:spcBef>
              <a:buClr>
                <a:srgbClr val="000000"/>
              </a:buClr>
              <a:buSzPct val="45000"/>
              <a:buFont typeface="Wingdings" charset="2"/>
              <a:buChar char=""/>
            </a:pPr>
            <a:r>
              <a:rPr lang="lv-lv" sz="2000" b="0" strike="noStrike" spc="-1">
                <a:latin typeface="Arial"/>
              </a:rPr>
              <a:t>Fünfte Gliederungsebene</a:t>
            </a:r>
          </a:p>
          <a:p>
            <a:pPr marL="2592000" lvl="5" indent="-216000" rtl="0">
              <a:spcBef>
                <a:spcPts val="283"/>
              </a:spcBef>
              <a:buClr>
                <a:srgbClr val="000000"/>
              </a:buClr>
              <a:buSzPct val="45000"/>
              <a:buFont typeface="Wingdings" charset="2"/>
              <a:buChar char=""/>
            </a:pPr>
            <a:r>
              <a:rPr lang="lv-lv" sz="2000" b="0" strike="noStrike" spc="-1">
                <a:latin typeface="Arial"/>
              </a:rPr>
              <a:t>Sechste Gliederungsebene</a:t>
            </a:r>
          </a:p>
          <a:p>
            <a:pPr marL="3024000" lvl="6" indent="-216000" rtl="0">
              <a:spcBef>
                <a:spcPts val="283"/>
              </a:spcBef>
              <a:buClr>
                <a:srgbClr val="000000"/>
              </a:buClr>
              <a:buSzPct val="45000"/>
              <a:buFont typeface="Wingdings" charset="2"/>
              <a:buChar char=""/>
            </a:pPr>
            <a:r>
              <a:rPr lang="lv-lv" sz="2000" b="0" strike="noStrike" spc="-1">
                <a:latin typeface="Arial"/>
              </a:rPr>
              <a:t>Siebte Gliederungsebene</a:t>
            </a:r>
          </a:p>
        </p:txBody>
      </p:sp>
      <p:sp>
        <p:nvSpPr>
          <p:cNvPr id="4" name="Élőláb helye 3">
            <a:extLst>
              <a:ext uri="{FF2B5EF4-FFF2-40B4-BE49-F238E27FC236}">
                <a16:creationId xmlns:a16="http://schemas.microsoft.com/office/drawing/2014/main" id="{8411FFCC-BF0F-4AE3-82C0-FE85AC18C8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hu-HU"/>
          </a:p>
        </p:txBody>
      </p:sp>
      <p:sp>
        <p:nvSpPr>
          <p:cNvPr id="5" name="Dátum helye 4">
            <a:extLst>
              <a:ext uri="{FF2B5EF4-FFF2-40B4-BE49-F238E27FC236}">
                <a16:creationId xmlns:a16="http://schemas.microsoft.com/office/drawing/2014/main" id="{E00E7629-A896-4B47-AEE4-0CEFFB57AC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r>
              <a:rPr lang="hu-HU"/>
              <a:t>2021. 05. 27.</a:t>
            </a:r>
          </a:p>
        </p:txBody>
      </p:sp>
      <p:sp>
        <p:nvSpPr>
          <p:cNvPr id="6" name="Dia számának helye 5">
            <a:extLst>
              <a:ext uri="{FF2B5EF4-FFF2-40B4-BE49-F238E27FC236}">
                <a16:creationId xmlns:a16="http://schemas.microsoft.com/office/drawing/2014/main" id="{538ED1B1-7DEC-46D1-A22A-52C90966F1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pPr rtl="0"/>
            <a:fld id="{7579CEA6-CDEA-4F41-8961-74C0A3507F1C}"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8" name="CustomShape 1"/>
          <p:cNvSpPr/>
          <p:nvPr/>
        </p:nvSpPr>
        <p:spPr>
          <a:xfrm>
            <a:off x="651267" y="2154511"/>
            <a:ext cx="10513440" cy="134577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6600" b="1" strike="noStrike">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Calibri" panose="020F0502020204030204" pitchFamily="34" charset="0"/>
                <a:ea typeface="DejaVu Sans"/>
                <a:cs typeface="Calibri" panose="020F0502020204030204" pitchFamily="34" charset="0"/>
              </a:rPr>
              <a:t>(</a:t>
            </a:r>
            <a:r>
              <a:rPr lang="en-gb" sz="6600" b="1" i="1" strike="noStrike">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Calibri" panose="020F0502020204030204" pitchFamily="34" charset="0"/>
                <a:ea typeface="DejaVu Sans"/>
                <a:cs typeface="Calibri" panose="020F0502020204030204" pitchFamily="34" charset="0"/>
              </a:rPr>
              <a:t>EPPO</a:t>
            </a:r>
            <a:r>
              <a:rPr lang="en-gb" sz="6600" b="1" strike="noStrike">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Calibri" panose="020F0502020204030204" pitchFamily="34" charset="0"/>
                <a:ea typeface="DejaVu Sans"/>
                <a:cs typeface="Calibri" panose="020F0502020204030204" pitchFamily="34" charset="0"/>
              </a:rPr>
              <a:t>) materiālu apstrāde
</a:t>
            </a:r>
            <a:br>
              <a:rPr dirty="0"/>
            </a:br>
            <a:br>
              <a:rPr dirty="0"/>
            </a:br>
            <a:endParaRPr lang="de-DE" sz="4800" b="0" strike="noStrike" spc="-1" dirty="0">
              <a:latin typeface="Arial"/>
            </a:endParaRPr>
          </a:p>
        </p:txBody>
      </p:sp>
      <p:pic>
        <p:nvPicPr>
          <p:cNvPr id="3" name="Picture 2">
            <a:extLst>
              <a:ext uri="{FF2B5EF4-FFF2-40B4-BE49-F238E27FC236}">
                <a16:creationId xmlns:a16="http://schemas.microsoft.com/office/drawing/2014/main" id="{653DEEC9-5089-4A5A-8C19-EF798BA82893}"/>
              </a:ext>
            </a:extLst>
          </p:cNvPr>
          <p:cNvPicPr>
            <a:picLocks noChangeAspect="1"/>
          </p:cNvPicPr>
          <p:nvPr/>
        </p:nvPicPr>
        <p:blipFill>
          <a:blip r:embed="rId3"/>
          <a:stretch>
            <a:fillRect/>
          </a:stretch>
        </p:blipFill>
        <p:spPr>
          <a:xfrm>
            <a:off x="103194" y="5280066"/>
            <a:ext cx="5992806" cy="155033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 name="CustomShape 1"/>
          <p:cNvSpPr/>
          <p:nvPr/>
        </p:nvSpPr>
        <p:spPr>
          <a:xfrm>
            <a:off x="838080" y="365040"/>
            <a:ext cx="9751262"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B – Materiālu apstrādes tehniskie aspekti</a:t>
            </a:r>
            <a:endParaRPr lang="de-DE" sz="4400" b="0" strike="noStrike" spc="-1" dirty="0">
              <a:latin typeface="Arial"/>
            </a:endParaRPr>
          </a:p>
        </p:txBody>
      </p:sp>
      <p:sp>
        <p:nvSpPr>
          <p:cNvPr id="52" name="CustomShape 2"/>
          <p:cNvSpPr/>
          <p:nvPr/>
        </p:nvSpPr>
        <p:spPr>
          <a:xfrm>
            <a:off x="628920" y="1586523"/>
            <a:ext cx="10722600" cy="4588197"/>
          </a:xfrm>
          <a:prstGeom prst="rect">
            <a:avLst/>
          </a:prstGeom>
          <a:noFill/>
          <a:ln>
            <a:noFill/>
          </a:ln>
        </p:spPr>
        <p:style>
          <a:lnRef idx="0">
            <a:scrgbClr r="0" g="0" b="0"/>
          </a:lnRef>
          <a:fillRef idx="0">
            <a:scrgbClr r="0" g="0" b="0"/>
          </a:fillRef>
          <a:effectRef idx="0">
            <a:scrgbClr r="0" g="0" b="0"/>
          </a:effectRef>
          <a:fontRef idx="minor"/>
        </p:style>
      </p:sp>
      <p:sp>
        <p:nvSpPr>
          <p:cNvPr id="53" name="CustomShape 3"/>
          <p:cNvSpPr/>
          <p:nvPr/>
        </p:nvSpPr>
        <p:spPr>
          <a:xfrm>
            <a:off x="738336" y="2096898"/>
            <a:ext cx="9851006" cy="368495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rmAutofit/>
          </a:bodyPr>
          <a:lstStyle/>
          <a:p>
            <a:pPr algn="just" rtl="0">
              <a:lnSpc>
                <a:spcPct val="90000"/>
              </a:lnSpc>
              <a:spcBef>
                <a:spcPts val="1001"/>
              </a:spcBef>
            </a:pPr>
            <a:r>
              <a:rPr lang="lv-lv" sz="2800" spc="-1">
                <a:solidFill>
                  <a:srgbClr val="000000"/>
                </a:solidFill>
                <a:latin typeface="Calibri"/>
              </a:rPr>
              <a:t>ja datus pieprasa no datu piegādātājiem, pārliecinieties, ka uzmanība ir pievērsta:</a:t>
            </a:r>
          </a:p>
          <a:p>
            <a:pPr algn="just" rtl="0">
              <a:lnSpc>
                <a:spcPct val="90000"/>
              </a:lnSpc>
              <a:spcBef>
                <a:spcPts val="1001"/>
              </a:spcBef>
            </a:pPr>
            <a:endParaRPr lang="de-DE" sz="1400" spc="-1" dirty="0">
              <a:solidFill>
                <a:srgbClr val="000000"/>
              </a:solidFill>
              <a:latin typeface="Calibri"/>
            </a:endParaRPr>
          </a:p>
          <a:p>
            <a:pPr marL="457200" indent="-457200" algn="just" rtl="0">
              <a:lnSpc>
                <a:spcPct val="90000"/>
              </a:lnSpc>
              <a:spcBef>
                <a:spcPts val="1001"/>
              </a:spcBef>
              <a:buFontTx/>
              <a:buChar char="-"/>
            </a:pPr>
            <a:r>
              <a:rPr lang="lv-lv" sz="2800" spc="-1">
                <a:solidFill>
                  <a:srgbClr val="000000"/>
                </a:solidFill>
                <a:latin typeface="Calibri"/>
              </a:rPr>
              <a:t>standartizācijai (kontrolsarakstiem);</a:t>
            </a:r>
          </a:p>
          <a:p>
            <a:pPr marL="457200" indent="-457200" algn="just" rtl="0">
              <a:lnSpc>
                <a:spcPct val="90000"/>
              </a:lnSpc>
              <a:spcBef>
                <a:spcPts val="1001"/>
              </a:spcBef>
              <a:buFontTx/>
              <a:buChar char="-"/>
            </a:pPr>
            <a:endParaRPr lang="en-US" sz="1400" spc="-1" dirty="0">
              <a:solidFill>
                <a:srgbClr val="000000"/>
              </a:solidFill>
              <a:latin typeface="Calibri"/>
            </a:endParaRPr>
          </a:p>
          <a:p>
            <a:pPr marL="457200" indent="-457200" algn="just" rtl="0">
              <a:lnSpc>
                <a:spcPct val="90000"/>
              </a:lnSpc>
              <a:spcBef>
                <a:spcPts val="1001"/>
              </a:spcBef>
              <a:buFontTx/>
              <a:buChar char="-"/>
            </a:pPr>
            <a:r>
              <a:rPr lang="lv-lv" sz="2800" spc="-1">
                <a:solidFill>
                  <a:srgbClr val="000000"/>
                </a:solidFill>
                <a:latin typeface="Calibri"/>
              </a:rPr>
              <a:t>precizējumiem (procedūras atsaucei);</a:t>
            </a:r>
          </a:p>
          <a:p>
            <a:pPr marL="457200" indent="-457200" algn="just" rtl="0">
              <a:lnSpc>
                <a:spcPct val="90000"/>
              </a:lnSpc>
              <a:spcBef>
                <a:spcPts val="1001"/>
              </a:spcBef>
              <a:buFontTx/>
              <a:buChar char="-"/>
            </a:pPr>
            <a:endParaRPr lang="en-US" sz="1400" spc="-1" dirty="0">
              <a:solidFill>
                <a:srgbClr val="000000"/>
              </a:solidFill>
              <a:latin typeface="Calibri"/>
            </a:endParaRPr>
          </a:p>
          <a:p>
            <a:pPr marL="457200" indent="-457200" algn="just" rtl="0">
              <a:lnSpc>
                <a:spcPct val="90000"/>
              </a:lnSpc>
              <a:spcBef>
                <a:spcPts val="1001"/>
              </a:spcBef>
              <a:buFontTx/>
              <a:buChar char="-"/>
            </a:pPr>
            <a:r>
              <a:rPr lang="lv-lv" sz="2800" spc="-1">
                <a:solidFill>
                  <a:srgbClr val="000000"/>
                </a:solidFill>
                <a:latin typeface="Calibri"/>
              </a:rPr>
              <a:t>unifikācijai (vairāku adresētu gadījumā).</a:t>
            </a:r>
          </a:p>
          <a:p>
            <a:pPr algn="just" rtl="0">
              <a:lnSpc>
                <a:spcPct val="90000"/>
              </a:lnSpc>
              <a:spcBef>
                <a:spcPts val="1001"/>
              </a:spcBef>
            </a:pPr>
            <a:endParaRPr lang="de-DE" sz="2800" b="0" strike="noStrike" spc="-1" dirty="0">
              <a:solidFill>
                <a:srgbClr val="000000"/>
              </a:solidFill>
              <a:latin typeface="Calibri"/>
            </a:endParaRPr>
          </a:p>
        </p:txBody>
      </p:sp>
      <p:sp>
        <p:nvSpPr>
          <p:cNvPr id="2" name="Dia számának helye 1">
            <a:extLst>
              <a:ext uri="{FF2B5EF4-FFF2-40B4-BE49-F238E27FC236}">
                <a16:creationId xmlns:a16="http://schemas.microsoft.com/office/drawing/2014/main" id="{85304DDC-B16B-41AF-984E-C3D25924274C}"/>
              </a:ext>
            </a:extLst>
          </p:cNvPr>
          <p:cNvSpPr>
            <a:spLocks noGrp="1"/>
          </p:cNvSpPr>
          <p:nvPr>
            <p:ph type="sldNum" sz="quarter" idx="12"/>
          </p:nvPr>
        </p:nvSpPr>
        <p:spPr/>
        <p:txBody>
          <a:bodyPr rtlCol="0"/>
          <a:lstStyle/>
          <a:p>
            <a:pPr rtl="0"/>
            <a:fld id="{7579CEA6-CDEA-4F41-8961-74C0A3507F1C}" type="slidenum">
              <a:rPr lang="hu-HU" smtClean="0"/>
              <a:t>10</a:t>
            </a:fld>
            <a:endParaRPr lang="hu-HU"/>
          </a:p>
        </p:txBody>
      </p:sp>
    </p:spTree>
    <p:extLst>
      <p:ext uri="{BB962C8B-B14F-4D97-AF65-F5344CB8AC3E}">
        <p14:creationId xmlns:p14="http://schemas.microsoft.com/office/powerpoint/2010/main" val="3097822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7" name="CustomShape 1"/>
          <p:cNvSpPr/>
          <p:nvPr/>
        </p:nvSpPr>
        <p:spPr>
          <a:xfrm>
            <a:off x="838080" y="365040"/>
            <a:ext cx="9761094"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B – Materiālu apstrādes tehniskie aspekti</a:t>
            </a:r>
            <a:endParaRPr lang="de-DE" sz="4400" b="0" strike="noStrike" spc="-1" dirty="0">
              <a:latin typeface="Arial"/>
            </a:endParaRPr>
          </a:p>
        </p:txBody>
      </p:sp>
      <p:sp>
        <p:nvSpPr>
          <p:cNvPr id="58"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59" name="CustomShape 3"/>
          <p:cNvSpPr/>
          <p:nvPr/>
        </p:nvSpPr>
        <p:spPr>
          <a:xfrm>
            <a:off x="628920" y="1688400"/>
            <a:ext cx="9970254" cy="448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rmAutofit fontScale="85000" lnSpcReduction="20000"/>
          </a:bodyPr>
          <a:lstStyle/>
          <a:p>
            <a:pPr rtl="0">
              <a:lnSpc>
                <a:spcPct val="90000"/>
              </a:lnSpc>
              <a:spcBef>
                <a:spcPts val="1001"/>
              </a:spcBef>
            </a:pPr>
            <a:endParaRPr lang="de-DE" sz="1800" b="0" strike="noStrike" spc="-1" dirty="0">
              <a:latin typeface="Arial"/>
            </a:endParaRPr>
          </a:p>
          <a:p>
            <a:pPr rtl="0">
              <a:lnSpc>
                <a:spcPct val="90000"/>
              </a:lnSpc>
              <a:spcBef>
                <a:spcPts val="1001"/>
              </a:spcBef>
            </a:pPr>
            <a:r>
              <a:rPr lang="lv-lv" sz="2800" b="0" strike="noStrike" spc="-1">
                <a:solidFill>
                  <a:srgbClr val="000000"/>
                </a:solidFill>
                <a:latin typeface="Arial"/>
              </a:rPr>
              <a:t>Mērķi un </a:t>
            </a:r>
            <a:r>
              <a:rPr lang="lv-lv" sz="2800" spc="-1">
                <a:solidFill>
                  <a:srgbClr val="000000"/>
                </a:solidFill>
              </a:rPr>
              <a:t>problēmas:</a:t>
            </a:r>
          </a:p>
          <a:p>
            <a:pPr marL="457200" indent="-456480" rtl="0">
              <a:lnSpc>
                <a:spcPct val="90000"/>
              </a:lnSpc>
              <a:spcBef>
                <a:spcPts val="1001"/>
              </a:spcBef>
              <a:buClr>
                <a:srgbClr val="29567C"/>
              </a:buClr>
              <a:buFont typeface="Wingdings" charset="2"/>
              <a:buChar char=""/>
            </a:pPr>
            <a:r>
              <a:rPr lang="lv-lv" sz="2800" b="0" strike="noStrike" spc="-1">
                <a:solidFill>
                  <a:srgbClr val="000000"/>
                </a:solidFill>
                <a:latin typeface="Arial"/>
              </a:rPr>
              <a:t>datu kā objektīvu pierādījumu izmantošana;</a:t>
            </a:r>
            <a:endParaRPr lang="de-DE" sz="2800" b="0" strike="noStrike" spc="-1" dirty="0">
              <a:latin typeface="Arial"/>
            </a:endParaRPr>
          </a:p>
          <a:p>
            <a:pPr rtl="0">
              <a:lnSpc>
                <a:spcPct val="90000"/>
              </a:lnSpc>
              <a:spcBef>
                <a:spcPts val="1001"/>
              </a:spcBef>
            </a:pPr>
            <a:r>
              <a:rPr lang="lv-lv" sz="2800" spc="-1">
                <a:solidFill>
                  <a:srgbClr val="000000"/>
                </a:solidFill>
                <a:latin typeface="Arial"/>
              </a:rPr>
              <a:t>	</a:t>
            </a:r>
            <a:r>
              <a:rPr lang="lv-lv" sz="2800" b="0" strike="noStrike" spc="-1">
                <a:solidFill>
                  <a:srgbClr val="000000"/>
                </a:solidFill>
                <a:latin typeface="Arial"/>
              </a:rPr>
              <a:t>(ne tikai konfiskācija, bet arī izvērtēšana)</a:t>
            </a:r>
            <a:endParaRPr lang="de-DE" sz="2800" spc="-1" dirty="0">
              <a:solidFill>
                <a:srgbClr val="000000"/>
              </a:solidFill>
              <a:latin typeface="Arial"/>
            </a:endParaRPr>
          </a:p>
          <a:p>
            <a:pPr marL="457200" indent="-456480" algn="just" rtl="0">
              <a:lnSpc>
                <a:spcPct val="90000"/>
              </a:lnSpc>
              <a:spcBef>
                <a:spcPts val="1001"/>
              </a:spcBef>
              <a:buClr>
                <a:srgbClr val="29567C"/>
              </a:buClr>
              <a:buFont typeface="Wingdings" charset="2"/>
              <a:buChar char=""/>
            </a:pPr>
            <a:r>
              <a:rPr lang="lv-lv" sz="2800" b="0" strike="noStrike" spc="-1">
                <a:solidFill>
                  <a:srgbClr val="000000"/>
                </a:solidFill>
                <a:latin typeface="Arial"/>
              </a:rPr>
              <a:t>izmeklēšanas paātrināšana ar mērķtiecīgas izvērtēšanas palīdzību: </a:t>
            </a:r>
            <a:r>
              <a:rPr lang="lv-lv" sz="2800" spc="-1">
                <a:solidFill>
                  <a:srgbClr val="000000"/>
                </a:solidFill>
              </a:rPr>
              <a:t>pirms tiek veikta pārmeklēšana un kad ir sagaidāms, ka tiks arestēts liels datu apjoms, būtu pēc iespējas ātrāk jānosaka, kuri dati no kurām nodaļām vai personām uz kādu laikposmu būs nepieciešami</a:t>
            </a:r>
            <a:r>
              <a:rPr lang="lv-lv" sz="2800" spc="-1">
                <a:solidFill>
                  <a:srgbClr val="000000"/>
                </a:solidFill>
                <a:latin typeface="Arial"/>
              </a:rPr>
              <a:t>; </a:t>
            </a:r>
          </a:p>
          <a:p>
            <a:pPr marL="457200" indent="-456480" algn="just" rtl="0">
              <a:lnSpc>
                <a:spcPct val="90000"/>
              </a:lnSpc>
              <a:spcBef>
                <a:spcPts val="1001"/>
              </a:spcBef>
              <a:buClr>
                <a:srgbClr val="29567C"/>
              </a:buClr>
              <a:buFont typeface="Wingdings" charset="2"/>
              <a:buChar char=""/>
            </a:pPr>
            <a:r>
              <a:rPr lang="lv-lv" sz="2800" spc="-1"/>
              <a:t>izvairieties no datu dzēšanas un attālinātas neautorizētu personu piekļuves;</a:t>
            </a:r>
          </a:p>
          <a:p>
            <a:pPr marL="457200" indent="-456480" algn="just" rtl="0">
              <a:lnSpc>
                <a:spcPct val="90000"/>
              </a:lnSpc>
              <a:spcBef>
                <a:spcPts val="1001"/>
              </a:spcBef>
              <a:buClr>
                <a:srgbClr val="29567C"/>
              </a:buClr>
              <a:buFont typeface="Wingdings" charset="2"/>
              <a:buChar char=""/>
            </a:pPr>
            <a:r>
              <a:rPr lang="lv-lv" sz="2800" spc="-1"/>
              <a:t>novērsiet iespējamu piekļuvi/manipulāciju, sevišķi no aizdomās turēto puses;</a:t>
            </a:r>
          </a:p>
          <a:p>
            <a:pPr marL="457200" indent="-456480" algn="just" rtl="0">
              <a:lnSpc>
                <a:spcPct val="90000"/>
              </a:lnSpc>
              <a:spcBef>
                <a:spcPts val="1001"/>
              </a:spcBef>
              <a:buClr>
                <a:srgbClr val="29567C"/>
              </a:buClr>
              <a:buFont typeface="Wingdings" charset="2"/>
              <a:buChar char=""/>
            </a:pPr>
            <a:r>
              <a:rPr lang="lv-lv" sz="2800" spc="-1"/>
              <a:t>esiet gatavi parolēm, šifrēšanai.</a:t>
            </a:r>
          </a:p>
          <a:p>
            <a:pPr marL="457200" indent="-456480" algn="just" rtl="0">
              <a:lnSpc>
                <a:spcPct val="90000"/>
              </a:lnSpc>
              <a:spcBef>
                <a:spcPts val="1001"/>
              </a:spcBef>
              <a:buClr>
                <a:srgbClr val="29567C"/>
              </a:buClr>
              <a:buFont typeface="Wingdings" charset="2"/>
              <a:buChar char=""/>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C52A352C-49EC-4AD6-B537-CEE6516A4043}"/>
              </a:ext>
            </a:extLst>
          </p:cNvPr>
          <p:cNvSpPr>
            <a:spLocks noGrp="1"/>
          </p:cNvSpPr>
          <p:nvPr>
            <p:ph type="sldNum" sz="quarter" idx="12"/>
          </p:nvPr>
        </p:nvSpPr>
        <p:spPr/>
        <p:txBody>
          <a:bodyPr rtlCol="0"/>
          <a:lstStyle/>
          <a:p>
            <a:pPr rtl="0"/>
            <a:fld id="{7579CEA6-CDEA-4F41-8961-74C0A3507F1C}" type="slidenum">
              <a:rPr lang="hu-HU" smtClean="0"/>
              <a:t>11</a:t>
            </a:fld>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2" name="CustomShape 1"/>
          <p:cNvSpPr/>
          <p:nvPr/>
        </p:nvSpPr>
        <p:spPr>
          <a:xfrm>
            <a:off x="838080" y="365040"/>
            <a:ext cx="9761094"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B – Materiālu apstrādes tehniskie aspekti</a:t>
            </a:r>
            <a:endParaRPr lang="de-DE" sz="4400" b="0" strike="noStrike" spc="-1" dirty="0">
              <a:latin typeface="Arial"/>
            </a:endParaRPr>
          </a:p>
        </p:txBody>
      </p:sp>
      <p:sp>
        <p:nvSpPr>
          <p:cNvPr id="73"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74" name="CustomShape 3"/>
          <p:cNvSpPr/>
          <p:nvPr/>
        </p:nvSpPr>
        <p:spPr>
          <a:xfrm>
            <a:off x="628919" y="1688400"/>
            <a:ext cx="9970255" cy="448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rmAutofit/>
          </a:bodyPr>
          <a:lstStyle/>
          <a:p>
            <a:pPr algn="just" rtl="0">
              <a:lnSpc>
                <a:spcPct val="90000"/>
              </a:lnSpc>
              <a:spcBef>
                <a:spcPts val="1001"/>
              </a:spcBef>
            </a:pPr>
            <a:r>
              <a:rPr lang="lv-lv" sz="2800" spc="-1">
                <a:solidFill>
                  <a:srgbClr val="000000"/>
                </a:solidFill>
              </a:rPr>
              <a:t>Sadarbība ar tiesām</a:t>
            </a:r>
          </a:p>
          <a:p>
            <a:pPr algn="just" rtl="0">
              <a:lnSpc>
                <a:spcPct val="90000"/>
              </a:lnSpc>
              <a:spcBef>
                <a:spcPts val="1001"/>
              </a:spcBef>
            </a:pPr>
            <a:endParaRPr lang="en-US" sz="2800" spc="-1" dirty="0">
              <a:solidFill>
                <a:srgbClr val="000000"/>
              </a:solidFill>
            </a:endParaRPr>
          </a:p>
          <a:p>
            <a:pPr marL="457200" indent="-456480" algn="just" rtl="0">
              <a:lnSpc>
                <a:spcPct val="90000"/>
              </a:lnSpc>
              <a:spcBef>
                <a:spcPts val="1001"/>
              </a:spcBef>
              <a:buClr>
                <a:srgbClr val="29567C"/>
              </a:buClr>
              <a:buFont typeface="Wingdings" charset="2"/>
              <a:buChar char=""/>
            </a:pPr>
            <a:r>
              <a:rPr lang="lv-lv" sz="2800" spc="-1">
                <a:solidFill>
                  <a:srgbClr val="000000"/>
                </a:solidFill>
              </a:rPr>
              <a:t>Izmeklētājtiesneša un prokurora lomu pārdalījums, it sevišķi FIA nodarījumos. </a:t>
            </a:r>
          </a:p>
          <a:p>
            <a:pPr marL="720" algn="just" rtl="0">
              <a:lnSpc>
                <a:spcPct val="90000"/>
              </a:lnSpc>
              <a:spcBef>
                <a:spcPts val="1001"/>
              </a:spcBef>
              <a:buClr>
                <a:srgbClr val="29567C"/>
              </a:buClr>
            </a:pPr>
            <a:endParaRPr lang="de-DE" sz="2800" spc="-1" dirty="0"/>
          </a:p>
          <a:p>
            <a:pPr marL="457200" indent="-456480" algn="just" rtl="0">
              <a:lnSpc>
                <a:spcPct val="90000"/>
              </a:lnSpc>
              <a:spcBef>
                <a:spcPts val="1001"/>
              </a:spcBef>
              <a:buClr>
                <a:srgbClr val="29567C"/>
              </a:buClr>
              <a:buFont typeface="Wingdings" charset="2"/>
              <a:buChar char=""/>
            </a:pPr>
            <a:r>
              <a:rPr lang="lv-lv" sz="2800" spc="-1">
                <a:solidFill>
                  <a:srgbClr val="000000"/>
                </a:solidFill>
              </a:rPr>
              <a:t>Kā panākt, ka dati ir pieejami tiesai, kas ir atbildīga par tiesas procesu? Jau iepriekš pārbaudiet saskarni, kas ir pieejama liela datu apjoma nosūtīšanai.</a:t>
            </a:r>
          </a:p>
          <a:p>
            <a:pPr marL="457200" indent="-456480" rtl="0">
              <a:lnSpc>
                <a:spcPct val="90000"/>
              </a:lnSpc>
              <a:spcBef>
                <a:spcPts val="1001"/>
              </a:spcBef>
              <a:buClr>
                <a:srgbClr val="29567C"/>
              </a:buClr>
              <a:buFont typeface="Wingdings" charset="2"/>
              <a:buChar char=""/>
            </a:pPr>
            <a:endParaRPr lang="en-US" sz="2800" spc="-1" dirty="0">
              <a:solidFill>
                <a:srgbClr val="000000"/>
              </a:solidFill>
            </a:endParaRPr>
          </a:p>
          <a:p>
            <a:pPr rtl="0">
              <a:lnSpc>
                <a:spcPct val="90000"/>
              </a:lnSpc>
              <a:spcBef>
                <a:spcPts val="1001"/>
              </a:spcBef>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85971D19-A374-44CA-8DAD-6C9CCE89AD92}"/>
              </a:ext>
            </a:extLst>
          </p:cNvPr>
          <p:cNvSpPr>
            <a:spLocks noGrp="1"/>
          </p:cNvSpPr>
          <p:nvPr>
            <p:ph type="sldNum" sz="quarter" idx="12"/>
          </p:nvPr>
        </p:nvSpPr>
        <p:spPr/>
        <p:txBody>
          <a:bodyPr rtlCol="0"/>
          <a:lstStyle/>
          <a:p>
            <a:pPr rtl="0"/>
            <a:fld id="{7579CEA6-CDEA-4F41-8961-74C0A3507F1C}" type="slidenum">
              <a:rPr lang="hu-HU" smtClean="0"/>
              <a:t>12</a:t>
            </a:fld>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5" name="CustomShape 1"/>
          <p:cNvSpPr/>
          <p:nvPr/>
        </p:nvSpPr>
        <p:spPr>
          <a:xfrm>
            <a:off x="838080" y="365040"/>
            <a:ext cx="9817560" cy="121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C – Materiālu apstrādes tiesiskie aspekti</a:t>
            </a:r>
            <a:endParaRPr lang="de-DE" sz="4400" b="0" strike="noStrike" spc="-1" dirty="0">
              <a:latin typeface="Arial"/>
            </a:endParaRPr>
          </a:p>
        </p:txBody>
      </p:sp>
      <p:sp>
        <p:nvSpPr>
          <p:cNvPr id="76"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77" name="CustomShape 3"/>
          <p:cNvSpPr/>
          <p:nvPr/>
        </p:nvSpPr>
        <p:spPr>
          <a:xfrm>
            <a:off x="628920" y="1584000"/>
            <a:ext cx="10029248" cy="459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rmAutofit fontScale="94000" lnSpcReduction="10000"/>
          </a:bodyPr>
          <a:lstStyle/>
          <a:p>
            <a:pPr rtl="0">
              <a:lnSpc>
                <a:spcPct val="90000"/>
              </a:lnSpc>
              <a:spcBef>
                <a:spcPts val="1001"/>
              </a:spcBef>
            </a:pPr>
            <a:r>
              <a:rPr lang="lv-lv" sz="2800" b="1" strike="noStrike" spc="-1">
                <a:solidFill>
                  <a:srgbClr val="000000"/>
                </a:solidFill>
                <a:latin typeface="Calibri"/>
              </a:rPr>
              <a:t>Galvenās izmeklēšanas iestāžu problēmas:</a:t>
            </a:r>
            <a:endParaRPr lang="de-DE" sz="2800" b="0" strike="noStrike" spc="-1" dirty="0">
              <a:latin typeface="Arial"/>
            </a:endParaRPr>
          </a:p>
          <a:p>
            <a:pPr rtl="0">
              <a:lnSpc>
                <a:spcPct val="90000"/>
              </a:lnSpc>
              <a:spcBef>
                <a:spcPts val="1001"/>
              </a:spcBef>
            </a:pPr>
            <a:endParaRPr lang="de-DE" sz="1500" b="0" strike="noStrike" spc="-1" dirty="0">
              <a:latin typeface="Arial"/>
            </a:endParaRPr>
          </a:p>
          <a:p>
            <a:pPr marL="457200" indent="-456480" algn="just" rtl="0">
              <a:lnSpc>
                <a:spcPct val="90000"/>
              </a:lnSpc>
              <a:spcBef>
                <a:spcPts val="1001"/>
              </a:spcBef>
              <a:buClr>
                <a:srgbClr val="29567C"/>
              </a:buClr>
              <a:buFont typeface="Wingdings" charset="2"/>
              <a:buChar char=""/>
            </a:pPr>
            <a:r>
              <a:rPr lang="lv-lv" sz="2800" b="0" strike="noStrike" spc="-1">
                <a:solidFill>
                  <a:srgbClr val="000000"/>
                </a:solidFill>
                <a:latin typeface="Calibri"/>
                <a:ea typeface="DejaVu Sans"/>
              </a:rPr>
              <a:t>Jau no paša sākuma jāņem vērā tiesu noteiktās prasības, it sevišķi elektronisko datu drošības un izvērtēšanas jomā, attiecībā uz pārmeklēšanas un aresta rīkojumu proporcionalitāti, lai, izmantojot pierādījumus, nebūtu jāievēro nekādi ierobežojumi.</a:t>
            </a:r>
            <a:endParaRPr lang="de-DE" sz="2800" b="0" strike="noStrike" spc="-1" dirty="0">
              <a:latin typeface="Arial"/>
            </a:endParaRPr>
          </a:p>
          <a:p>
            <a:pPr marL="457200" indent="-456480" algn="just" rtl="0">
              <a:lnSpc>
                <a:spcPct val="90000"/>
              </a:lnSpc>
              <a:spcBef>
                <a:spcPts val="1001"/>
              </a:spcBef>
              <a:buClr>
                <a:srgbClr val="29567C"/>
              </a:buClr>
              <a:buFont typeface="Wingdings" charset="2"/>
              <a:buChar char=""/>
            </a:pPr>
            <a:r>
              <a:rPr lang="lv-lv" sz="2800" b="0" strike="noStrike" spc="-1">
                <a:solidFill>
                  <a:srgbClr val="000000"/>
                </a:solidFill>
                <a:latin typeface="Calibri"/>
                <a:ea typeface="DejaVu Sans"/>
              </a:rPr>
              <a:t>Nepieciešams izmantot būtisku pierādījumu potenciālu, kas piemīt datiem, kuri ir iegūti ar mērķi veikt izmeklēšanu un galu galā pēc iespējas labāk pierādīt noziegumu, vienlaikus saprātīgi izmantojot laiku un personālu.</a:t>
            </a:r>
            <a:endParaRPr lang="de-DE" sz="2800" b="0" strike="noStrike" spc="-1" dirty="0">
              <a:latin typeface="Arial"/>
            </a:endParaRPr>
          </a:p>
          <a:p>
            <a:pPr marL="457200" indent="-456480" algn="just" rtl="0">
              <a:lnSpc>
                <a:spcPct val="90000"/>
              </a:lnSpc>
              <a:spcBef>
                <a:spcPts val="1001"/>
              </a:spcBef>
              <a:buClr>
                <a:srgbClr val="29567C"/>
              </a:buClr>
              <a:buFont typeface="Wingdings" charset="2"/>
              <a:buChar char=""/>
            </a:pPr>
            <a:r>
              <a:rPr lang="lv-lv" sz="2800" b="0" strike="noStrike" spc="-1">
                <a:solidFill>
                  <a:srgbClr val="000000"/>
                </a:solidFill>
                <a:latin typeface="Calibri"/>
                <a:ea typeface="DejaVu Sans"/>
              </a:rPr>
              <a:t>Problēmas rada arī piedalīšanās tiesības, kuras ir aizsardzībai, un tās ir jānovērš jau agrīnā posmā.</a:t>
            </a:r>
            <a:endParaRPr lang="de-DE" sz="2800" b="0" strike="noStrike" spc="-1" dirty="0">
              <a:latin typeface="Arial"/>
            </a:endParaRPr>
          </a:p>
        </p:txBody>
      </p:sp>
      <p:sp>
        <p:nvSpPr>
          <p:cNvPr id="2" name="Dia számának helye 1">
            <a:extLst>
              <a:ext uri="{FF2B5EF4-FFF2-40B4-BE49-F238E27FC236}">
                <a16:creationId xmlns:a16="http://schemas.microsoft.com/office/drawing/2014/main" id="{CD301FAF-D511-4D48-9E3A-B2CC775C6A4D}"/>
              </a:ext>
            </a:extLst>
          </p:cNvPr>
          <p:cNvSpPr>
            <a:spLocks noGrp="1"/>
          </p:cNvSpPr>
          <p:nvPr>
            <p:ph type="sldNum" sz="quarter" idx="12"/>
          </p:nvPr>
        </p:nvSpPr>
        <p:spPr/>
        <p:txBody>
          <a:bodyPr rtlCol="0"/>
          <a:lstStyle/>
          <a:p>
            <a:pPr rtl="0"/>
            <a:fld id="{7579CEA6-CDEA-4F41-8961-74C0A3507F1C}" type="slidenum">
              <a:rPr lang="hu-HU" smtClean="0"/>
              <a:t>13</a:t>
            </a:fld>
            <a:endParaRPr lang="hu-H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8" name="CustomShape 1"/>
          <p:cNvSpPr/>
          <p:nvPr/>
        </p:nvSpPr>
        <p:spPr>
          <a:xfrm>
            <a:off x="838080" y="365040"/>
            <a:ext cx="9817560" cy="121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C – Materiālu apstrādes tiesiskie aspekti</a:t>
            </a:r>
            <a:endParaRPr lang="de-DE" sz="4400" b="0" strike="noStrike" spc="-1" dirty="0">
              <a:latin typeface="Arial"/>
            </a:endParaRPr>
          </a:p>
        </p:txBody>
      </p:sp>
      <p:sp>
        <p:nvSpPr>
          <p:cNvPr id="79"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80" name="CustomShape 3"/>
          <p:cNvSpPr/>
          <p:nvPr/>
        </p:nvSpPr>
        <p:spPr>
          <a:xfrm>
            <a:off x="628920" y="1704060"/>
            <a:ext cx="10026720" cy="459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rmAutofit/>
          </a:bodyPr>
          <a:lstStyle/>
          <a:p>
            <a:pPr rtl="0">
              <a:lnSpc>
                <a:spcPct val="90000"/>
              </a:lnSpc>
              <a:spcBef>
                <a:spcPts val="1001"/>
              </a:spcBef>
            </a:pPr>
            <a:r>
              <a:rPr lang="lv-lv" sz="2800" b="1" strike="noStrike" spc="-1">
                <a:solidFill>
                  <a:srgbClr val="000000"/>
                </a:solidFill>
                <a:latin typeface="Calibri"/>
              </a:rPr>
              <a:t>Proporcionalitātes princips</a:t>
            </a:r>
            <a:endParaRPr lang="de-DE" sz="2800" b="0" strike="noStrike" spc="-1" dirty="0">
              <a:latin typeface="Arial"/>
            </a:endParaRPr>
          </a:p>
          <a:p>
            <a:pPr rtl="0">
              <a:lnSpc>
                <a:spcPct val="90000"/>
              </a:lnSpc>
              <a:spcBef>
                <a:spcPts val="1001"/>
              </a:spcBef>
            </a:pPr>
            <a:endParaRPr lang="de-DE" sz="2800" b="0" strike="noStrike" spc="-1" dirty="0">
              <a:latin typeface="Arial"/>
            </a:endParaRPr>
          </a:p>
          <a:p>
            <a:pPr algn="just" rtl="0">
              <a:lnSpc>
                <a:spcPct val="90000"/>
              </a:lnSpc>
              <a:spcBef>
                <a:spcPts val="1001"/>
              </a:spcBef>
            </a:pPr>
            <a:r>
              <a:rPr lang="lv-lv" sz="2800" b="0" strike="noStrike" spc="-1">
                <a:solidFill>
                  <a:srgbClr val="000000"/>
                </a:solidFill>
                <a:latin typeface="Calibri"/>
              </a:rPr>
              <a:t>Proporcionalitātes princips nosaka, ka tādās robežās, kas ir pamatojamas, būtu jāizvairās no pārmērīgiem un konfidenciāliem datiem, kas izmeklēšanas procedūrai ir nenozīmīgi. Tāpēc, pamatojoties uz konkrētās lietas faktiskajiem apstākļiem, ir jāpārbauda, vai un kā iespējami labākajā veidā ir iespējama datu iepriekšēja atlase. Tas ir īpaši svarīgi gadījumā, kad pārmeklētas tiek personas, uzņēmumi vai citas organizatoriskas vienības, kas nav aizdomās turētie.</a:t>
            </a:r>
            <a:endParaRPr lang="de-DE" sz="2800" b="0" strike="noStrike" spc="-1" dirty="0">
              <a:latin typeface="Arial"/>
            </a:endParaRPr>
          </a:p>
        </p:txBody>
      </p:sp>
      <p:sp>
        <p:nvSpPr>
          <p:cNvPr id="2" name="Dia számának helye 1">
            <a:extLst>
              <a:ext uri="{FF2B5EF4-FFF2-40B4-BE49-F238E27FC236}">
                <a16:creationId xmlns:a16="http://schemas.microsoft.com/office/drawing/2014/main" id="{03E42CFE-DD04-44B9-8BC0-BF8660D5DBB7}"/>
              </a:ext>
            </a:extLst>
          </p:cNvPr>
          <p:cNvSpPr>
            <a:spLocks noGrp="1"/>
          </p:cNvSpPr>
          <p:nvPr>
            <p:ph type="sldNum" sz="quarter" idx="12"/>
          </p:nvPr>
        </p:nvSpPr>
        <p:spPr/>
        <p:txBody>
          <a:bodyPr rtlCol="0"/>
          <a:lstStyle/>
          <a:p>
            <a:pPr rtl="0"/>
            <a:fld id="{7579CEA6-CDEA-4F41-8961-74C0A3507F1C}" type="slidenum">
              <a:rPr lang="hu-HU" smtClean="0"/>
              <a:t>14</a:t>
            </a:fld>
            <a:endParaRPr lang="hu-H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1" name="CustomShape 1"/>
          <p:cNvSpPr/>
          <p:nvPr/>
        </p:nvSpPr>
        <p:spPr>
          <a:xfrm>
            <a:off x="838080" y="365040"/>
            <a:ext cx="9817560" cy="121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C – Materiālu apstrādes tiesiskie aspekti</a:t>
            </a:r>
            <a:endParaRPr lang="de-DE" sz="4400" b="0" strike="noStrike" spc="-1" dirty="0">
              <a:latin typeface="Arial"/>
            </a:endParaRPr>
          </a:p>
        </p:txBody>
      </p:sp>
      <p:sp>
        <p:nvSpPr>
          <p:cNvPr id="82"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83" name="CustomShape 3"/>
          <p:cNvSpPr/>
          <p:nvPr/>
        </p:nvSpPr>
        <p:spPr>
          <a:xfrm>
            <a:off x="628920" y="1704060"/>
            <a:ext cx="10026720" cy="459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rmAutofit fontScale="97000"/>
          </a:bodyPr>
          <a:lstStyle/>
          <a:p>
            <a:pPr rtl="0">
              <a:lnSpc>
                <a:spcPct val="90000"/>
              </a:lnSpc>
              <a:spcBef>
                <a:spcPts val="1001"/>
              </a:spcBef>
            </a:pPr>
            <a:r>
              <a:rPr lang="lv-lv" sz="2800" b="1" strike="noStrike" spc="-1">
                <a:solidFill>
                  <a:srgbClr val="000000"/>
                </a:solidFill>
                <a:latin typeface="Calibri"/>
              </a:rPr>
              <a:t>Proporcionalitātes princips</a:t>
            </a:r>
            <a:endParaRPr lang="de-DE" sz="2800" b="0" strike="noStrike" spc="-1" dirty="0">
              <a:latin typeface="Arial"/>
            </a:endParaRPr>
          </a:p>
          <a:p>
            <a:pPr algn="just" rtl="0">
              <a:lnSpc>
                <a:spcPct val="90000"/>
              </a:lnSpc>
              <a:spcBef>
                <a:spcPts val="1001"/>
              </a:spcBef>
            </a:pPr>
            <a:r>
              <a:rPr lang="lv-lv" sz="2800" b="0" strike="noStrike" spc="-1">
                <a:solidFill>
                  <a:srgbClr val="000000"/>
                </a:solidFill>
                <a:latin typeface="Calibri"/>
              </a:rPr>
              <a:t>- nepieciešama saikne starp elektronisko datu arestu un izmeklēšanas mērķi;</a:t>
            </a:r>
            <a:endParaRPr lang="de-DE" sz="2800" b="0" strike="noStrike" spc="-1" dirty="0">
              <a:latin typeface="Arial"/>
            </a:endParaRPr>
          </a:p>
          <a:p>
            <a:pPr algn="just" rtl="0">
              <a:lnSpc>
                <a:spcPct val="90000"/>
              </a:lnSpc>
              <a:spcBef>
                <a:spcPts val="1001"/>
              </a:spcBef>
            </a:pPr>
            <a:r>
              <a:rPr lang="lv-lv" sz="2800" b="0" strike="noStrike" spc="-1">
                <a:solidFill>
                  <a:srgbClr val="000000"/>
                </a:solidFill>
                <a:latin typeface="Calibri"/>
              </a:rPr>
              <a:t>- šim mērķim pietiek ar iespējamu pierādījumu nozīmīgumu, kas jau ir garantēts, ņemot vērā, ka ir visai iespējams, ka arestētie dati prejudiciālajā tiesvedība varētu kļūt nozīmīgi kā pierādījumi;</a:t>
            </a:r>
            <a:endParaRPr lang="de-DE" sz="2800" b="0" strike="noStrike" spc="-1" dirty="0">
              <a:latin typeface="Arial"/>
            </a:endParaRPr>
          </a:p>
          <a:p>
            <a:pPr algn="just" rtl="0">
              <a:lnSpc>
                <a:spcPct val="90000"/>
              </a:lnSpc>
              <a:spcBef>
                <a:spcPts val="1001"/>
              </a:spcBef>
            </a:pPr>
            <a:r>
              <a:rPr lang="lv-lv" sz="2800" b="0" strike="noStrike" spc="-1">
                <a:solidFill>
                  <a:srgbClr val="000000"/>
                </a:solidFill>
                <a:latin typeface="Calibri"/>
              </a:rPr>
              <a:t>- lai no paša sākuma jau tiktu izslēgti dati, kas nav vajadzīgi, vienmēr jādokumentē, ka pirms izmeklēšanas veikšanas labākajā iespējamā veidā ir notikusi datu atlase un kā tā notikusi. Nav iespējams pārbaudīt katru datu kopumu, un tas arī būtu lieki. Lietas būtība ir apsvērt saprātīgu un saprotamu datu atlases sistēmu un to dokumentēt. </a:t>
            </a:r>
            <a:endParaRPr lang="de-DE" sz="2800" b="0" strike="noStrike" spc="-1" dirty="0">
              <a:latin typeface="Arial"/>
            </a:endParaRPr>
          </a:p>
          <a:p>
            <a:pPr rtl="0">
              <a:lnSpc>
                <a:spcPct val="90000"/>
              </a:lnSpc>
              <a:spcBef>
                <a:spcPts val="1001"/>
              </a:spcBef>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EDA411C5-4A4C-41A5-AE1E-CE421BA00ED9}"/>
              </a:ext>
            </a:extLst>
          </p:cNvPr>
          <p:cNvSpPr>
            <a:spLocks noGrp="1"/>
          </p:cNvSpPr>
          <p:nvPr>
            <p:ph type="sldNum" sz="quarter" idx="12"/>
          </p:nvPr>
        </p:nvSpPr>
        <p:spPr/>
        <p:txBody>
          <a:bodyPr rtlCol="0"/>
          <a:lstStyle/>
          <a:p>
            <a:pPr rtl="0"/>
            <a:fld id="{7579CEA6-CDEA-4F41-8961-74C0A3507F1C}" type="slidenum">
              <a:rPr lang="hu-HU" smtClean="0"/>
              <a:t>15</a:t>
            </a:fld>
            <a:endParaRPr lang="hu-H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4"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C – Materiālu apstrādes tiesiskie aspekti</a:t>
            </a:r>
            <a:endParaRPr lang="de-DE" sz="4400" b="0" strike="noStrike" spc="-1" dirty="0">
              <a:latin typeface="Arial"/>
            </a:endParaRPr>
          </a:p>
        </p:txBody>
      </p:sp>
      <p:sp>
        <p:nvSpPr>
          <p:cNvPr id="85"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86" name="CustomShape 3"/>
          <p:cNvSpPr/>
          <p:nvPr/>
        </p:nvSpPr>
        <p:spPr>
          <a:xfrm>
            <a:off x="838080" y="1737022"/>
            <a:ext cx="9770926" cy="475593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rmAutofit fontScale="58500" lnSpcReduction="20000"/>
          </a:bodyPr>
          <a:lstStyle/>
          <a:p>
            <a:pPr rtl="0">
              <a:lnSpc>
                <a:spcPct val="90000"/>
              </a:lnSpc>
              <a:spcBef>
                <a:spcPts val="1001"/>
              </a:spcBef>
            </a:pPr>
            <a:r>
              <a:rPr lang="lv-lv" sz="2800" strike="noStrike" spc="-1">
                <a:solidFill>
                  <a:srgbClr val="000000"/>
                </a:solidFill>
                <a:latin typeface="Calibri" panose="020F0502020204030204" pitchFamily="34" charset="0"/>
                <a:cs typeface="Calibri" panose="020F0502020204030204" pitchFamily="34" charset="0"/>
              </a:rPr>
              <a:t>Pārdomājot izmeklēšanas pasākumus, apsveriet arī: </a:t>
            </a:r>
            <a:endParaRPr lang="de-DE" sz="2800" strike="noStrike" spc="-1" dirty="0">
              <a:latin typeface="Calibri" panose="020F0502020204030204" pitchFamily="34" charset="0"/>
              <a:cs typeface="Calibri" panose="020F0502020204030204" pitchFamily="34" charset="0"/>
            </a:endParaRPr>
          </a:p>
          <a:p>
            <a:pPr rtl="0">
              <a:lnSpc>
                <a:spcPct val="90000"/>
              </a:lnSpc>
              <a:spcBef>
                <a:spcPts val="1001"/>
              </a:spcBef>
            </a:pPr>
            <a:endParaRPr lang="de-DE" sz="2800" strike="noStrike" spc="-1" dirty="0">
              <a:latin typeface="Calibri" panose="020F0502020204030204" pitchFamily="34" charset="0"/>
              <a:cs typeface="Calibri" panose="020F0502020204030204" pitchFamily="34" charset="0"/>
            </a:endParaRPr>
          </a:p>
          <a:p>
            <a:pPr marL="457200" indent="-456480" rtl="0">
              <a:lnSpc>
                <a:spcPct val="90000"/>
              </a:lnSpc>
              <a:spcBef>
                <a:spcPts val="1001"/>
              </a:spcBef>
              <a:buClr>
                <a:srgbClr val="29567C"/>
              </a:buClr>
              <a:buFont typeface="Wingdings" charset="2"/>
              <a:buChar char=""/>
            </a:pPr>
            <a:r>
              <a:rPr lang="lv-lv" sz="2800" strike="noStrike" spc="-1">
                <a:solidFill>
                  <a:srgbClr val="000000"/>
                </a:solidFill>
                <a:latin typeface="Calibri" panose="020F0502020204030204" pitchFamily="34" charset="0"/>
                <a:cs typeface="Calibri" panose="020F0502020204030204" pitchFamily="34" charset="0"/>
              </a:rPr>
              <a:t>Datu aizsardzību:</a:t>
            </a:r>
            <a:endParaRPr lang="de-DE" sz="2800" strike="noStrike" spc="-1" dirty="0">
              <a:latin typeface="Calibri" panose="020F0502020204030204" pitchFamily="34" charset="0"/>
              <a:cs typeface="Calibri" panose="020F0502020204030204" pitchFamily="34" charset="0"/>
            </a:endParaRPr>
          </a:p>
          <a:p>
            <a:pPr marL="864000" lvl="1" indent="-323640" rtl="0">
              <a:lnSpc>
                <a:spcPct val="100000"/>
              </a:lnSpc>
              <a:spcBef>
                <a:spcPts val="1134"/>
              </a:spcBef>
              <a:buClr>
                <a:srgbClr val="000000"/>
              </a:buClr>
              <a:buSzPct val="75000"/>
              <a:buFont typeface="Symbol"/>
              <a:buChar char=""/>
            </a:pPr>
            <a:r>
              <a:rPr lang="lv-lv" sz="2800" strike="noStrike" spc="-1">
                <a:solidFill>
                  <a:srgbClr val="000000"/>
                </a:solidFill>
                <a:latin typeface="Calibri" panose="020F0502020204030204" pitchFamily="34" charset="0"/>
                <a:cs typeface="Calibri" panose="020F0502020204030204" pitchFamily="34" charset="0"/>
              </a:rPr>
              <a:t>personas datu,</a:t>
            </a:r>
            <a:endParaRPr lang="de-DE" sz="2800" strike="noStrike" spc="-1" dirty="0">
              <a:latin typeface="Calibri" panose="020F0502020204030204" pitchFamily="34" charset="0"/>
              <a:cs typeface="Calibri" panose="020F0502020204030204" pitchFamily="34" charset="0"/>
            </a:endParaRPr>
          </a:p>
          <a:p>
            <a:pPr marL="864000" lvl="1" indent="-323640" rtl="0">
              <a:lnSpc>
                <a:spcPct val="100000"/>
              </a:lnSpc>
              <a:spcBef>
                <a:spcPts val="1134"/>
              </a:spcBef>
              <a:buClr>
                <a:srgbClr val="000000"/>
              </a:buClr>
              <a:buSzPct val="75000"/>
              <a:buFont typeface="Symbol"/>
              <a:buChar char=""/>
            </a:pPr>
            <a:r>
              <a:rPr lang="lv-lv" sz="2800" strike="noStrike" spc="-1">
                <a:solidFill>
                  <a:srgbClr val="000000"/>
                </a:solidFill>
                <a:latin typeface="Calibri" panose="020F0502020204030204" pitchFamily="34" charset="0"/>
                <a:cs typeface="Calibri" panose="020F0502020204030204" pitchFamily="34" charset="0"/>
              </a:rPr>
              <a:t>sociālo datu,</a:t>
            </a:r>
            <a:endParaRPr lang="de-DE" sz="2800" strike="noStrike" spc="-1" dirty="0">
              <a:latin typeface="Calibri" panose="020F0502020204030204" pitchFamily="34" charset="0"/>
              <a:cs typeface="Calibri" panose="020F0502020204030204" pitchFamily="34" charset="0"/>
            </a:endParaRPr>
          </a:p>
          <a:p>
            <a:pPr marL="864000" lvl="1" indent="-323640" rtl="0">
              <a:lnSpc>
                <a:spcPct val="100000"/>
              </a:lnSpc>
              <a:spcBef>
                <a:spcPts val="1134"/>
              </a:spcBef>
              <a:buClr>
                <a:srgbClr val="000000"/>
              </a:buClr>
              <a:buSzPct val="75000"/>
              <a:buFont typeface="Symbol"/>
              <a:buChar char=""/>
            </a:pPr>
            <a:r>
              <a:rPr lang="lv-lv" sz="2800" strike="noStrike" spc="-1">
                <a:solidFill>
                  <a:srgbClr val="000000"/>
                </a:solidFill>
                <a:latin typeface="Calibri" panose="020F0502020204030204" pitchFamily="34" charset="0"/>
                <a:cs typeface="Calibri" panose="020F0502020204030204" pitchFamily="34" charset="0"/>
              </a:rPr>
              <a:t>bankas rekvizītu.</a:t>
            </a:r>
            <a:endParaRPr lang="de-DE" sz="2800" strike="noStrike" spc="-1" dirty="0">
              <a:latin typeface="Calibri" panose="020F0502020204030204" pitchFamily="34" charset="0"/>
              <a:cs typeface="Calibri" panose="020F0502020204030204" pitchFamily="34" charset="0"/>
            </a:endParaRPr>
          </a:p>
          <a:p>
            <a:pPr rtl="0">
              <a:lnSpc>
                <a:spcPct val="100000"/>
              </a:lnSpc>
              <a:spcBef>
                <a:spcPts val="1134"/>
              </a:spcBef>
            </a:pPr>
            <a:endParaRPr lang="de-DE" sz="2800" strike="noStrike" spc="-1" dirty="0">
              <a:latin typeface="Calibri" panose="020F0502020204030204" pitchFamily="34" charset="0"/>
              <a:cs typeface="Calibri" panose="020F0502020204030204" pitchFamily="34" charset="0"/>
            </a:endParaRPr>
          </a:p>
          <a:p>
            <a:pPr marL="457200" indent="-456480" rtl="0">
              <a:lnSpc>
                <a:spcPct val="90000"/>
              </a:lnSpc>
              <a:spcBef>
                <a:spcPts val="1001"/>
              </a:spcBef>
              <a:buClr>
                <a:srgbClr val="29567C"/>
              </a:buClr>
              <a:buFont typeface="Wingdings" charset="2"/>
              <a:buChar char=""/>
            </a:pPr>
            <a:r>
              <a:rPr lang="lv-lv" sz="2800" spc="-1">
                <a:solidFill>
                  <a:srgbClr val="000000"/>
                </a:solidFill>
                <a:latin typeface="Calibri" panose="020F0502020204030204" pitchFamily="34" charset="0"/>
                <a:cs typeface="Calibri" panose="020F0502020204030204" pitchFamily="34" charset="0"/>
              </a:rPr>
              <a:t>Atrasto datu apstrādi:</a:t>
            </a:r>
            <a:endParaRPr lang="de-DE" sz="2800" strike="noStrike" spc="-1" dirty="0">
              <a:latin typeface="Calibri" panose="020F0502020204030204" pitchFamily="34" charset="0"/>
              <a:cs typeface="Calibri" panose="020F0502020204030204" pitchFamily="34" charset="0"/>
            </a:endParaRPr>
          </a:p>
          <a:p>
            <a:pPr marL="864000" lvl="1" indent="-323640" rtl="0">
              <a:lnSpc>
                <a:spcPct val="100000"/>
              </a:lnSpc>
              <a:spcBef>
                <a:spcPts val="1134"/>
              </a:spcBef>
              <a:buClr>
                <a:srgbClr val="000000"/>
              </a:buClr>
              <a:buSzPct val="75000"/>
              <a:buFont typeface="Symbol"/>
              <a:buChar char=""/>
            </a:pPr>
            <a:r>
              <a:rPr lang="lv-lv" sz="2800" strike="noStrike" spc="-1">
                <a:solidFill>
                  <a:srgbClr val="000000"/>
                </a:solidFill>
                <a:latin typeface="Calibri" panose="020F0502020204030204" pitchFamily="34" charset="0"/>
                <a:cs typeface="Calibri" panose="020F0502020204030204" pitchFamily="34" charset="0"/>
              </a:rPr>
              <a:t>nepieciešamību uzglabāt datus (serverī/mākonī; datu dublējums),</a:t>
            </a:r>
          </a:p>
          <a:p>
            <a:pPr marL="864000" lvl="1" indent="-323640" rtl="0">
              <a:lnSpc>
                <a:spcPct val="100000"/>
              </a:lnSpc>
              <a:spcBef>
                <a:spcPts val="1134"/>
              </a:spcBef>
              <a:buClr>
                <a:srgbClr val="000000"/>
              </a:buClr>
              <a:buSzPct val="75000"/>
              <a:buFont typeface="Symbol"/>
              <a:buChar char=""/>
            </a:pPr>
            <a:r>
              <a:rPr lang="lv-lv" sz="2800" strike="noStrike" spc="-1">
                <a:solidFill>
                  <a:srgbClr val="000000"/>
                </a:solidFill>
                <a:latin typeface="Calibri" panose="020F0502020204030204" pitchFamily="34" charset="0"/>
                <a:cs typeface="Calibri" panose="020F0502020204030204" pitchFamily="34" charset="0"/>
              </a:rPr>
              <a:t>nepieciešamību atšifrēt datus,</a:t>
            </a:r>
            <a:endParaRPr lang="de-DE" sz="2800" strike="noStrike" spc="-1" dirty="0">
              <a:solidFill>
                <a:srgbClr val="000000"/>
              </a:solidFill>
              <a:latin typeface="Calibri" panose="020F0502020204030204" pitchFamily="34" charset="0"/>
              <a:cs typeface="Calibri" panose="020F0502020204030204" pitchFamily="34" charset="0"/>
            </a:endParaRPr>
          </a:p>
          <a:p>
            <a:pPr marL="864000" lvl="1" indent="-323640" rtl="0">
              <a:lnSpc>
                <a:spcPct val="100000"/>
              </a:lnSpc>
              <a:spcBef>
                <a:spcPts val="1134"/>
              </a:spcBef>
              <a:buClr>
                <a:srgbClr val="000000"/>
              </a:buClr>
              <a:buSzPct val="75000"/>
              <a:buFont typeface="Symbol"/>
              <a:buChar char=""/>
            </a:pPr>
            <a:r>
              <a:rPr lang="lv-lv" sz="2800" strike="noStrike" spc="-1">
                <a:solidFill>
                  <a:srgbClr val="000000"/>
                </a:solidFill>
                <a:latin typeface="Calibri" panose="020F0502020204030204" pitchFamily="34" charset="0"/>
                <a:cs typeface="Calibri" panose="020F0502020204030204" pitchFamily="34" charset="0"/>
              </a:rPr>
              <a:t>nepieciešamību klasificēt un iedalīt datus,</a:t>
            </a:r>
            <a:endParaRPr lang="de-DE" sz="2800" strike="noStrike" spc="-1" dirty="0">
              <a:solidFill>
                <a:srgbClr val="000000"/>
              </a:solidFill>
              <a:latin typeface="Calibri" panose="020F0502020204030204" pitchFamily="34" charset="0"/>
              <a:cs typeface="Calibri" panose="020F0502020204030204" pitchFamily="34" charset="0"/>
            </a:endParaRPr>
          </a:p>
          <a:p>
            <a:pPr marL="864000" lvl="1" indent="-323640" rtl="0">
              <a:lnSpc>
                <a:spcPct val="100000"/>
              </a:lnSpc>
              <a:spcBef>
                <a:spcPts val="1134"/>
              </a:spcBef>
              <a:buClr>
                <a:srgbClr val="000000"/>
              </a:buClr>
              <a:buSzPct val="75000"/>
              <a:buFont typeface="Symbol"/>
              <a:buChar char=""/>
            </a:pPr>
            <a:r>
              <a:rPr lang="lv-lv" sz="2800" strike="noStrike" spc="-1">
                <a:solidFill>
                  <a:srgbClr val="000000"/>
                </a:solidFill>
                <a:latin typeface="Calibri" panose="020F0502020204030204" pitchFamily="34" charset="0"/>
                <a:cs typeface="Calibri" panose="020F0502020204030204" pitchFamily="34" charset="0"/>
              </a:rPr>
              <a:t>piesaistītas licences / īpašas programmatūras izmantošanu,</a:t>
            </a:r>
            <a:endParaRPr lang="de-DE" sz="2800" strike="noStrike" spc="-1" dirty="0">
              <a:solidFill>
                <a:srgbClr val="000000"/>
              </a:solidFill>
              <a:latin typeface="Calibri" panose="020F0502020204030204" pitchFamily="34" charset="0"/>
              <a:cs typeface="Calibri" panose="020F0502020204030204" pitchFamily="34" charset="0"/>
            </a:endParaRPr>
          </a:p>
          <a:p>
            <a:pPr marL="864000" lvl="1" indent="-323640" rtl="0">
              <a:lnSpc>
                <a:spcPct val="100000"/>
              </a:lnSpc>
              <a:spcBef>
                <a:spcPts val="1134"/>
              </a:spcBef>
              <a:buClr>
                <a:srgbClr val="000000"/>
              </a:buClr>
              <a:buSzPct val="75000"/>
              <a:buFont typeface="Symbol"/>
              <a:buChar char=""/>
            </a:pPr>
            <a:r>
              <a:rPr lang="lv-lv" sz="2800" spc="-1">
                <a:solidFill>
                  <a:srgbClr val="000000"/>
                </a:solidFill>
                <a:latin typeface="Calibri" panose="020F0502020204030204" pitchFamily="34" charset="0"/>
                <a:cs typeface="Calibri" panose="020F0502020204030204" pitchFamily="34" charset="0"/>
              </a:rPr>
              <a:t>datu pārsūtīšanas gadījumā &gt; pilnīgu (</a:t>
            </a:r>
            <a:r>
              <a:rPr lang="en-gb" sz="2800" i="1" spc="-1">
                <a:solidFill>
                  <a:srgbClr val="000000"/>
                </a:solidFill>
                <a:latin typeface="Calibri" panose="020F0502020204030204" pitchFamily="34" charset="0"/>
                <a:cs typeface="Calibri" panose="020F0502020204030204" pitchFamily="34" charset="0"/>
              </a:rPr>
              <a:t>end-to-end</a:t>
            </a:r>
            <a:r>
              <a:rPr lang="en-gb" sz="2800" spc="-1">
                <a:solidFill>
                  <a:srgbClr val="000000"/>
                </a:solidFill>
                <a:latin typeface="Calibri" panose="020F0502020204030204" pitchFamily="34" charset="0"/>
                <a:cs typeface="Calibri" panose="020F0502020204030204" pitchFamily="34" charset="0"/>
              </a:rPr>
              <a:t>) šifrēšanu,</a:t>
            </a:r>
          </a:p>
          <a:p>
            <a:pPr marL="864000" lvl="1" indent="-323640" rtl="0">
              <a:lnSpc>
                <a:spcPct val="100000"/>
              </a:lnSpc>
              <a:spcBef>
                <a:spcPts val="1134"/>
              </a:spcBef>
              <a:buClr>
                <a:srgbClr val="000000"/>
              </a:buClr>
              <a:buSzPct val="75000"/>
              <a:buFont typeface="Symbol"/>
              <a:buChar char=""/>
            </a:pPr>
            <a:r>
              <a:rPr lang="lv-lv" sz="2800" spc="-1">
                <a:solidFill>
                  <a:srgbClr val="000000"/>
                </a:solidFill>
                <a:latin typeface="Calibri" panose="020F0502020204030204" pitchFamily="34" charset="0"/>
                <a:cs typeface="Calibri" panose="020F0502020204030204" pitchFamily="34" charset="0"/>
              </a:rPr>
              <a:t>īpašas izvērtēšanas programmatūras izmantošanu.</a:t>
            </a:r>
          </a:p>
          <a:p>
            <a:pPr marL="864000" lvl="1" indent="-323640" rtl="0">
              <a:lnSpc>
                <a:spcPct val="100000"/>
              </a:lnSpc>
              <a:spcBef>
                <a:spcPts val="1134"/>
              </a:spcBef>
              <a:buClr>
                <a:srgbClr val="000000"/>
              </a:buClr>
              <a:buSzPct val="75000"/>
              <a:buFont typeface="Symbol"/>
              <a:buChar char=""/>
            </a:pPr>
            <a:endParaRPr lang="de-DE" sz="2800" b="0" strike="noStrike" spc="-1" dirty="0">
              <a:solidFill>
                <a:srgbClr val="000000"/>
              </a:solidFill>
              <a:latin typeface="Calibri"/>
            </a:endParaRPr>
          </a:p>
        </p:txBody>
      </p:sp>
      <p:sp>
        <p:nvSpPr>
          <p:cNvPr id="2" name="Dia számának helye 1">
            <a:extLst>
              <a:ext uri="{FF2B5EF4-FFF2-40B4-BE49-F238E27FC236}">
                <a16:creationId xmlns:a16="http://schemas.microsoft.com/office/drawing/2014/main" id="{BB3E8782-21ED-4213-BB0D-60F2F5AC9091}"/>
              </a:ext>
            </a:extLst>
          </p:cNvPr>
          <p:cNvSpPr>
            <a:spLocks noGrp="1"/>
          </p:cNvSpPr>
          <p:nvPr>
            <p:ph type="sldNum" sz="quarter" idx="12"/>
          </p:nvPr>
        </p:nvSpPr>
        <p:spPr/>
        <p:txBody>
          <a:bodyPr rtlCol="0"/>
          <a:lstStyle/>
          <a:p>
            <a:pPr rtl="0"/>
            <a:fld id="{7579CEA6-CDEA-4F41-8961-74C0A3507F1C}" type="slidenum">
              <a:rPr lang="hu-HU" smtClean="0"/>
              <a:t>16</a:t>
            </a:fld>
            <a:endParaRPr lang="hu-H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3" name="CustomShape 1"/>
          <p:cNvSpPr/>
          <p:nvPr/>
        </p:nvSpPr>
        <p:spPr>
          <a:xfrm>
            <a:off x="838080" y="365040"/>
            <a:ext cx="9761094"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pc="-1">
                <a:solidFill>
                  <a:srgbClr val="000000"/>
                </a:solidFill>
                <a:latin typeface="Calibri Light"/>
                <a:ea typeface="DejaVu Sans"/>
              </a:rPr>
              <a:t>C – </a:t>
            </a:r>
            <a:r>
              <a:rPr lang="lv-lv" sz="4400" b="1" strike="noStrike" spc="-1">
                <a:solidFill>
                  <a:srgbClr val="000000"/>
                </a:solidFill>
                <a:latin typeface="Calibri Light"/>
                <a:ea typeface="DejaVu Sans"/>
              </a:rPr>
              <a:t>Materiālu apstrādes tiesiskie aspekti</a:t>
            </a:r>
            <a:endParaRPr lang="de-DE" sz="4400" b="0" strike="noStrike" spc="-1" dirty="0">
              <a:latin typeface="Arial"/>
            </a:endParaRPr>
          </a:p>
        </p:txBody>
      </p:sp>
      <p:sp>
        <p:nvSpPr>
          <p:cNvPr id="64"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65" name="CustomShape 3"/>
          <p:cNvSpPr/>
          <p:nvPr/>
        </p:nvSpPr>
        <p:spPr>
          <a:xfrm>
            <a:off x="838080" y="1552510"/>
            <a:ext cx="9534769" cy="4803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rmAutofit/>
          </a:bodyPr>
          <a:lstStyle/>
          <a:p>
            <a:pPr rtl="0">
              <a:lnSpc>
                <a:spcPct val="90000"/>
              </a:lnSpc>
              <a:spcBef>
                <a:spcPts val="1001"/>
              </a:spcBef>
            </a:pPr>
            <a:endParaRPr lang="de-DE" sz="1800" b="0" strike="noStrike" spc="-1" dirty="0">
              <a:latin typeface="Arial"/>
            </a:endParaRPr>
          </a:p>
          <a:p>
            <a:pPr rtl="0">
              <a:lnSpc>
                <a:spcPct val="90000"/>
              </a:lnSpc>
              <a:spcBef>
                <a:spcPts val="1001"/>
              </a:spcBef>
            </a:pPr>
            <a:r>
              <a:rPr lang="lv-lv" sz="2800" spc="-1">
                <a:solidFill>
                  <a:srgbClr val="000000"/>
                </a:solidFill>
                <a:latin typeface="Calibri" panose="020F0502020204030204" pitchFamily="34" charset="0"/>
                <a:cs typeface="Calibri" panose="020F0502020204030204" pitchFamily="34" charset="0"/>
              </a:rPr>
              <a:t>Analizējot arestētos datus, apdomājiet </a:t>
            </a:r>
            <a:r>
              <a:rPr lang="lv-lv" sz="2800" b="0" strike="noStrike" spc="-1">
                <a:solidFill>
                  <a:srgbClr val="000000"/>
                </a:solidFill>
                <a:latin typeface="Calibri" panose="020F0502020204030204" pitchFamily="34" charset="0"/>
                <a:cs typeface="Calibri" panose="020F0502020204030204" pitchFamily="34" charset="0"/>
              </a:rPr>
              <a:t>izsvērt to īpašo pierādījumu vērtību:</a:t>
            </a:r>
          </a:p>
          <a:p>
            <a:pPr rtl="0">
              <a:lnSpc>
                <a:spcPct val="90000"/>
              </a:lnSpc>
              <a:spcBef>
                <a:spcPts val="1001"/>
              </a:spcBef>
            </a:pPr>
            <a:endParaRPr lang="de-DE" sz="2800" b="0" strike="noStrike" spc="-1" dirty="0">
              <a:latin typeface="Calibri" panose="020F0502020204030204" pitchFamily="34" charset="0"/>
              <a:cs typeface="Calibri" panose="020F0502020204030204" pitchFamily="34" charset="0"/>
            </a:endParaRPr>
          </a:p>
          <a:p>
            <a:pPr marL="457200" indent="-456480" rtl="0">
              <a:lnSpc>
                <a:spcPct val="90000"/>
              </a:lnSpc>
              <a:spcBef>
                <a:spcPts val="1001"/>
              </a:spcBef>
              <a:buClr>
                <a:srgbClr val="29567C"/>
              </a:buClr>
              <a:buFont typeface="Wingdings" charset="2"/>
              <a:buChar char=""/>
            </a:pPr>
            <a:r>
              <a:rPr lang="lv-lv" sz="2800" b="0" strike="noStrike" spc="-1">
                <a:solidFill>
                  <a:srgbClr val="000000"/>
                </a:solidFill>
                <a:latin typeface="Calibri" panose="020F0502020204030204" pitchFamily="34" charset="0"/>
                <a:cs typeface="Calibri" panose="020F0502020204030204" pitchFamily="34" charset="0"/>
              </a:rPr>
              <a:t>kriminālistikas dati &gt; kriminālistikas izmantošana</a:t>
            </a:r>
            <a:endParaRPr lang="de-DE" sz="2800" b="0" strike="noStrike" spc="-1" dirty="0">
              <a:latin typeface="Calibri" panose="020F0502020204030204" pitchFamily="34" charset="0"/>
              <a:cs typeface="Calibri" panose="020F0502020204030204" pitchFamily="34" charset="0"/>
            </a:endParaRPr>
          </a:p>
          <a:p>
            <a:pPr marL="457200" indent="-456480" rtl="0">
              <a:lnSpc>
                <a:spcPct val="90000"/>
              </a:lnSpc>
              <a:spcBef>
                <a:spcPts val="1001"/>
              </a:spcBef>
              <a:buClr>
                <a:srgbClr val="29567C"/>
              </a:buClr>
              <a:buFont typeface="Wingdings" charset="2"/>
              <a:buChar char=""/>
            </a:pPr>
            <a:r>
              <a:rPr lang="lv-lv" sz="2800" b="0" strike="noStrike" spc="-1">
                <a:solidFill>
                  <a:srgbClr val="000000"/>
                </a:solidFill>
                <a:latin typeface="Calibri" panose="020F0502020204030204" pitchFamily="34" charset="0"/>
                <a:cs typeface="Calibri" panose="020F0502020204030204" pitchFamily="34" charset="0"/>
              </a:rPr>
              <a:t>finanšu izmeklēšana &gt; naudas izsekošana, konfiskācija, līdzekļu atgūšana</a:t>
            </a:r>
            <a:endParaRPr lang="de-DE" sz="2800" b="0" strike="noStrike" spc="-1" dirty="0">
              <a:latin typeface="Calibri" panose="020F0502020204030204" pitchFamily="34" charset="0"/>
              <a:cs typeface="Calibri" panose="020F0502020204030204" pitchFamily="34" charset="0"/>
            </a:endParaRPr>
          </a:p>
          <a:p>
            <a:pPr marL="457200" indent="-456480" rtl="0">
              <a:lnSpc>
                <a:spcPct val="90000"/>
              </a:lnSpc>
              <a:spcBef>
                <a:spcPts val="1001"/>
              </a:spcBef>
              <a:buClr>
                <a:srgbClr val="29567C"/>
              </a:buClr>
              <a:buFont typeface="Wingdings" charset="2"/>
              <a:buChar char=""/>
            </a:pPr>
            <a:r>
              <a:t>pieejamo datu nozīmība konkrētās kriminālās darbības gadījumā (piem., </a:t>
            </a:r>
            <a:r>
              <a:rPr lang="lv-lv" sz="2800" b="0" strike="noStrike" spc="-1">
                <a:solidFill>
                  <a:srgbClr val="000000"/>
                </a:solidFill>
                <a:latin typeface="Calibri" panose="020F0502020204030204" pitchFamily="34" charset="0"/>
                <a:cs typeface="Calibri" panose="020F0502020204030204" pitchFamily="34" charset="0"/>
              </a:rPr>
              <a:t>krāpšanās ar subsīdijām vai korupcija) &gt; attiecīgo datu atlase</a:t>
            </a:r>
            <a:endParaRPr lang="de-DE" sz="2800" b="0" strike="noStrike" spc="-1" dirty="0">
              <a:solidFill>
                <a:srgbClr val="000000"/>
              </a:solidFill>
              <a:latin typeface="Calibri" panose="020F0502020204030204" pitchFamily="34" charset="0"/>
              <a:cs typeface="Calibri" panose="020F0502020204030204" pitchFamily="34" charset="0"/>
            </a:endParaRPr>
          </a:p>
          <a:p>
            <a:pPr marL="457200" indent="-456480" rtl="0">
              <a:lnSpc>
                <a:spcPct val="90000"/>
              </a:lnSpc>
              <a:spcBef>
                <a:spcPts val="1001"/>
              </a:spcBef>
              <a:buClr>
                <a:srgbClr val="29567C"/>
              </a:buClr>
              <a:buFont typeface="Wingdings" charset="2"/>
              <a:buChar char=""/>
            </a:pPr>
            <a:r>
              <a:rPr lang="lv-lv" sz="2800" spc="-1">
                <a:latin typeface="Calibri" panose="020F0502020204030204" pitchFamily="34" charset="0"/>
                <a:cs typeface="Calibri" panose="020F0502020204030204" pitchFamily="34" charset="0"/>
              </a:rPr>
              <a:t>iesaistot ārējos ekspertus datu izvērtēšanai</a:t>
            </a:r>
            <a:endParaRPr lang="de-DE" sz="2800" b="0" strike="noStrike" spc="-1" dirty="0">
              <a:latin typeface="Calibri" panose="020F0502020204030204" pitchFamily="34" charset="0"/>
              <a:cs typeface="Calibri" panose="020F0502020204030204" pitchFamily="34" charset="0"/>
            </a:endParaRPr>
          </a:p>
        </p:txBody>
      </p:sp>
      <p:sp>
        <p:nvSpPr>
          <p:cNvPr id="2" name="Dia számának helye 1">
            <a:extLst>
              <a:ext uri="{FF2B5EF4-FFF2-40B4-BE49-F238E27FC236}">
                <a16:creationId xmlns:a16="http://schemas.microsoft.com/office/drawing/2014/main" id="{056E0BF6-9A23-4C05-8F01-DCC3D83A2BF2}"/>
              </a:ext>
            </a:extLst>
          </p:cNvPr>
          <p:cNvSpPr>
            <a:spLocks noGrp="1"/>
          </p:cNvSpPr>
          <p:nvPr>
            <p:ph type="sldNum" sz="quarter" idx="12"/>
          </p:nvPr>
        </p:nvSpPr>
        <p:spPr/>
        <p:txBody>
          <a:bodyPr rtlCol="0"/>
          <a:lstStyle/>
          <a:p>
            <a:pPr rtl="0"/>
            <a:fld id="{7579CEA6-CDEA-4F41-8961-74C0A3507F1C}" type="slidenum">
              <a:rPr lang="hu-HU" smtClean="0"/>
              <a:t>17</a:t>
            </a:fld>
            <a:endParaRPr lang="hu-H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7" name="CustomShape 1"/>
          <p:cNvSpPr/>
          <p:nvPr/>
        </p:nvSpPr>
        <p:spPr>
          <a:xfrm>
            <a:off x="838080" y="365040"/>
            <a:ext cx="9813240"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C – Materiālu apstrādes tiesiskie aspekti</a:t>
            </a:r>
            <a:endParaRPr lang="de-DE" sz="4400" b="0" strike="noStrike" spc="-1" dirty="0">
              <a:latin typeface="Arial"/>
            </a:endParaRPr>
          </a:p>
        </p:txBody>
      </p:sp>
      <p:sp>
        <p:nvSpPr>
          <p:cNvPr id="88"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89" name="CustomShape 3"/>
          <p:cNvSpPr/>
          <p:nvPr/>
        </p:nvSpPr>
        <p:spPr>
          <a:xfrm>
            <a:off x="912240" y="1825560"/>
            <a:ext cx="9664920" cy="4485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rmAutofit fontScale="62000" lnSpcReduction="20000"/>
          </a:bodyPr>
          <a:lstStyle/>
          <a:p>
            <a:pPr algn="just" rtl="0">
              <a:lnSpc>
                <a:spcPct val="90000"/>
              </a:lnSpc>
              <a:spcBef>
                <a:spcPts val="1001"/>
              </a:spcBef>
            </a:pPr>
            <a:r>
              <a:rPr lang="lv-lv" sz="3700" b="0" strike="noStrike" spc="-1">
                <a:solidFill>
                  <a:srgbClr val="000000"/>
                </a:solidFill>
                <a:latin typeface="Calibri"/>
              </a:rPr>
              <a:t>Organizējot savus materiālus, apsveriet: </a:t>
            </a:r>
            <a:endParaRPr lang="de-DE" sz="3700" b="0" strike="noStrike" spc="-1" dirty="0">
              <a:latin typeface="Arial"/>
            </a:endParaRPr>
          </a:p>
          <a:p>
            <a:pPr algn="just" rtl="0">
              <a:lnSpc>
                <a:spcPct val="90000"/>
              </a:lnSpc>
              <a:spcBef>
                <a:spcPts val="1001"/>
              </a:spcBef>
            </a:pPr>
            <a:endParaRPr lang="de-DE" sz="3700" b="0" strike="noStrike" spc="-1" dirty="0">
              <a:latin typeface="Arial"/>
            </a:endParaRPr>
          </a:p>
          <a:p>
            <a:pPr marL="457200" indent="-456480" algn="just" rtl="0">
              <a:lnSpc>
                <a:spcPct val="90000"/>
              </a:lnSpc>
              <a:spcBef>
                <a:spcPts val="1001"/>
              </a:spcBef>
              <a:buClr>
                <a:srgbClr val="29567C"/>
              </a:buClr>
              <a:buFont typeface="Wingdings" charset="2"/>
              <a:buChar char=""/>
            </a:pPr>
            <a:r>
              <a:rPr lang="lv-lv" sz="3700" b="0" strike="noStrike" spc="-1">
                <a:solidFill>
                  <a:srgbClr val="000000"/>
                </a:solidFill>
                <a:latin typeface="Calibri"/>
              </a:rPr>
              <a:t>Datu aizsardzību un leģitīmo interešu aizsardzību.</a:t>
            </a:r>
            <a:endParaRPr lang="de-DE" sz="3700" b="0" strike="noStrike" spc="-1" dirty="0">
              <a:latin typeface="Arial"/>
            </a:endParaRPr>
          </a:p>
          <a:p>
            <a:pPr marL="457200" indent="-456480" algn="just" rtl="0">
              <a:lnSpc>
                <a:spcPct val="90000"/>
              </a:lnSpc>
              <a:spcBef>
                <a:spcPts val="1001"/>
              </a:spcBef>
              <a:buClr>
                <a:srgbClr val="29567C"/>
              </a:buClr>
              <a:buFont typeface="Wingdings" charset="2"/>
              <a:buChar char=""/>
            </a:pPr>
            <a:r>
              <a:rPr lang="lv-lv" sz="3700" b="0" strike="noStrike" spc="-1">
                <a:solidFill>
                  <a:srgbClr val="000000"/>
                </a:solidFill>
                <a:latin typeface="Calibri"/>
                <a:ea typeface="DejaVu Sans"/>
              </a:rPr>
              <a:t>Aizsardzības piekļuves tiesības materiāliem (vai to daļām). </a:t>
            </a:r>
            <a:endParaRPr lang="de-DE" sz="3700" b="0" strike="noStrike" spc="-1" dirty="0">
              <a:latin typeface="Arial"/>
            </a:endParaRPr>
          </a:p>
          <a:p>
            <a:pPr marL="457200" indent="-456480" algn="just" rtl="0">
              <a:lnSpc>
                <a:spcPct val="90000"/>
              </a:lnSpc>
              <a:spcBef>
                <a:spcPts val="1001"/>
              </a:spcBef>
              <a:buClr>
                <a:srgbClr val="29567C"/>
              </a:buClr>
              <a:buFont typeface="Wingdings" charset="2"/>
              <a:buChar char=""/>
            </a:pPr>
            <a:r>
              <a:rPr lang="lv-lv" sz="3700" b="0" strike="noStrike" spc="-1">
                <a:solidFill>
                  <a:srgbClr val="000000"/>
                </a:solidFill>
                <a:latin typeface="Calibri"/>
                <a:ea typeface="DejaVu Sans"/>
              </a:rPr>
              <a:t>(izmeklēšanas iestādes dalība materiālu struktūrā, “pušu procesuālo tiesību vienlīdzība”)</a:t>
            </a:r>
            <a:endParaRPr lang="de-DE" sz="3700" b="0" strike="noStrike" spc="-1" dirty="0">
              <a:latin typeface="Arial"/>
            </a:endParaRPr>
          </a:p>
          <a:p>
            <a:pPr marL="457200" indent="-456480" algn="just" rtl="0">
              <a:lnSpc>
                <a:spcPct val="90000"/>
              </a:lnSpc>
              <a:spcBef>
                <a:spcPts val="1001"/>
              </a:spcBef>
              <a:buClr>
                <a:srgbClr val="29567C"/>
              </a:buClr>
              <a:buFont typeface="Wingdings" charset="2"/>
              <a:buChar char=""/>
            </a:pPr>
            <a:r>
              <a:rPr lang="lv-lv" sz="3700" b="0" strike="noStrike" spc="-1">
                <a:solidFill>
                  <a:srgbClr val="000000"/>
                </a:solidFill>
                <a:latin typeface="Calibri"/>
                <a:ea typeface="DejaVu Sans"/>
              </a:rPr>
              <a:t>Kāds ir un būs autorizēto personu loks?</a:t>
            </a:r>
            <a:endParaRPr lang="de-DE" sz="3700" b="0" strike="noStrike" spc="-1" dirty="0">
              <a:latin typeface="Arial"/>
            </a:endParaRPr>
          </a:p>
          <a:p>
            <a:pPr marL="457200" indent="-456480" algn="just" rtl="0">
              <a:lnSpc>
                <a:spcPct val="90000"/>
              </a:lnSpc>
              <a:spcBef>
                <a:spcPts val="1001"/>
              </a:spcBef>
              <a:buClr>
                <a:srgbClr val="29567C"/>
              </a:buClr>
              <a:buFont typeface="Wingdings" charset="2"/>
              <a:buChar char=""/>
            </a:pPr>
            <a:r>
              <a:rPr lang="lv-lv" sz="3700" b="0" strike="noStrike" spc="-1">
                <a:solidFill>
                  <a:srgbClr val="000000"/>
                </a:solidFill>
                <a:latin typeface="Calibri"/>
                <a:ea typeface="DejaVu Sans"/>
              </a:rPr>
              <a:t>Kurš veica datu izguvi un kad? &gt; jābūt pārredzami dokumentētam</a:t>
            </a:r>
            <a:endParaRPr lang="de-DE" sz="3700" b="0" strike="noStrike" spc="-1" dirty="0">
              <a:latin typeface="Arial"/>
            </a:endParaRPr>
          </a:p>
          <a:p>
            <a:pPr marL="457200" indent="-456480" algn="just" rtl="0">
              <a:lnSpc>
                <a:spcPct val="90000"/>
              </a:lnSpc>
              <a:spcBef>
                <a:spcPts val="1001"/>
              </a:spcBef>
              <a:buClr>
                <a:srgbClr val="29567C"/>
              </a:buClr>
              <a:buFont typeface="Wingdings" charset="2"/>
              <a:buChar char=""/>
            </a:pPr>
            <a:r>
              <a:rPr lang="lv-lv" sz="3700" b="0" strike="noStrike" spc="-1">
                <a:solidFill>
                  <a:srgbClr val="000000"/>
                </a:solidFill>
                <a:latin typeface="Calibri"/>
                <a:ea typeface="DejaVu Sans"/>
              </a:rPr>
              <a:t>Kurš ir mainījis kuru materiālu daļu un kad? &gt; jābūt pārredzami dokumentētam</a:t>
            </a:r>
            <a:endParaRPr lang="de-DE" sz="3700" b="0" strike="noStrike" spc="-1" dirty="0">
              <a:latin typeface="Arial"/>
            </a:endParaRPr>
          </a:p>
          <a:p>
            <a:pPr marL="457200" indent="-456480" algn="just" rtl="0">
              <a:lnSpc>
                <a:spcPct val="90000"/>
              </a:lnSpc>
              <a:spcBef>
                <a:spcPts val="1001"/>
              </a:spcBef>
              <a:buClr>
                <a:srgbClr val="29567C"/>
              </a:buClr>
              <a:buFont typeface="Wingdings" charset="2"/>
              <a:buChar char=""/>
            </a:pPr>
            <a:r>
              <a:rPr lang="lv-lv" sz="3700" b="0" strike="noStrike" spc="-1">
                <a:solidFill>
                  <a:srgbClr val="000000"/>
                </a:solidFill>
                <a:latin typeface="Calibri"/>
                <a:ea typeface="DejaVu Sans"/>
              </a:rPr>
              <a:t>Kam būs jāstrādā ar materiāliem? (kolēģiem/vietniekiem, biroja darbiniekiem, aizstāvības advokātam, tiesas darbiniekiem un dažādu instanču tiesnešiem)</a:t>
            </a:r>
            <a:endParaRPr lang="de-DE" sz="3700" b="0" strike="noStrike" spc="-1" dirty="0">
              <a:latin typeface="Arial"/>
            </a:endParaRPr>
          </a:p>
          <a:p>
            <a:pPr rtl="0">
              <a:lnSpc>
                <a:spcPct val="100000"/>
              </a:lnSpc>
              <a:spcBef>
                <a:spcPts val="1134"/>
              </a:spcBef>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25C3A810-9836-4020-A01D-FE44C42A6BC5}"/>
              </a:ext>
            </a:extLst>
          </p:cNvPr>
          <p:cNvSpPr>
            <a:spLocks noGrp="1"/>
          </p:cNvSpPr>
          <p:nvPr>
            <p:ph type="sldNum" sz="quarter" idx="12"/>
          </p:nvPr>
        </p:nvSpPr>
        <p:spPr/>
        <p:txBody>
          <a:bodyPr rtlCol="0"/>
          <a:lstStyle/>
          <a:p>
            <a:pPr rtl="0"/>
            <a:fld id="{7579CEA6-CDEA-4F41-8961-74C0A3507F1C}" type="slidenum">
              <a:rPr lang="hu-HU" smtClean="0"/>
              <a:t>18</a:t>
            </a:fld>
            <a:endParaRPr lang="hu-H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0" name="CustomShape 1"/>
          <p:cNvSpPr/>
          <p:nvPr/>
        </p:nvSpPr>
        <p:spPr>
          <a:xfrm>
            <a:off x="838080" y="365040"/>
            <a:ext cx="9751262"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D – </a:t>
            </a:r>
            <a:r>
              <a:rPr lang="en-gb" sz="4400" b="1" i="1" strike="noStrike" spc="-1">
                <a:solidFill>
                  <a:srgbClr val="000000"/>
                </a:solidFill>
                <a:latin typeface="Calibri Light"/>
                <a:ea typeface="DejaVu Sans"/>
              </a:rPr>
              <a:t>EPPO</a:t>
            </a:r>
            <a:r>
              <a:rPr lang="en-gb" sz="4400" b="1" strike="noStrike" spc="-1">
                <a:solidFill>
                  <a:srgbClr val="000000"/>
                </a:solidFill>
                <a:latin typeface="Calibri Light"/>
                <a:ea typeface="DejaVu Sans"/>
              </a:rPr>
              <a:t> materiālu apstrāde</a:t>
            </a:r>
            <a:endParaRPr lang="de-DE" sz="4400" b="0" strike="noStrike" spc="-1" dirty="0">
              <a:latin typeface="Arial"/>
            </a:endParaRPr>
          </a:p>
        </p:txBody>
      </p:sp>
      <p:sp>
        <p:nvSpPr>
          <p:cNvPr id="91"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p:txBody>
      </p:sp>
      <p:sp>
        <p:nvSpPr>
          <p:cNvPr id="92"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93" name="CustomShape 4"/>
          <p:cNvSpPr/>
          <p:nvPr/>
        </p:nvSpPr>
        <p:spPr>
          <a:xfrm>
            <a:off x="720000" y="1803147"/>
            <a:ext cx="9869342" cy="3815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100000"/>
              </a:lnSpc>
            </a:pPr>
            <a:r>
              <a:rPr lang="en-gb" sz="2800" b="0" i="1" strike="noStrike" spc="-1">
                <a:latin typeface="Calibri"/>
              </a:rPr>
              <a:t>EPPO </a:t>
            </a:r>
            <a:r>
              <a:rPr lang="en-gb" sz="2800" b="0" strike="noStrike" spc="-1">
                <a:latin typeface="Calibri"/>
              </a:rPr>
              <a:t>materiāli ir pat vēl sensitīvāki par valsts materiāliem: </a:t>
            </a:r>
            <a:endParaRPr lang="de-DE" sz="2800" b="0" strike="noStrike" spc="-1" dirty="0">
              <a:latin typeface="Arial"/>
            </a:endParaRPr>
          </a:p>
          <a:p>
            <a:pPr rtl="0">
              <a:lnSpc>
                <a:spcPct val="100000"/>
              </a:lnSpc>
            </a:pPr>
            <a:endParaRPr lang="de-DE" sz="2800" b="0" strike="noStrike" spc="-1" dirty="0">
              <a:latin typeface="Arial"/>
            </a:endParaRPr>
          </a:p>
          <a:p>
            <a:pPr rtl="0">
              <a:lnSpc>
                <a:spcPct val="100000"/>
              </a:lnSpc>
            </a:pPr>
            <a:endParaRPr lang="de-DE" sz="2800" b="0" strike="noStrike" spc="-1" dirty="0">
              <a:latin typeface="Arial"/>
            </a:endParaRPr>
          </a:p>
          <a:p>
            <a:pPr rtl="0">
              <a:lnSpc>
                <a:spcPct val="100000"/>
              </a:lnSpc>
            </a:pPr>
            <a:r>
              <a:rPr lang="lv-lv" sz="2800" b="0" strike="noStrike" spc="-1">
                <a:latin typeface="Calibri"/>
              </a:rPr>
              <a:t>- </a:t>
            </a:r>
            <a:r>
              <a:rPr lang="en-gb" sz="2800" b="0" i="1" strike="noStrike" spc="-1">
                <a:latin typeface="Calibri"/>
              </a:rPr>
              <a:t>EPPO</a:t>
            </a:r>
            <a:r>
              <a:rPr lang="en-gb" sz="2800" b="0" strike="noStrike" spc="-1">
                <a:latin typeface="Calibri"/>
              </a:rPr>
              <a:t> materiālus lielākoties glabā tikai elektroniskā veidā;</a:t>
            </a:r>
            <a:endParaRPr lang="de-DE" sz="2800" b="0" strike="noStrike" spc="-1" dirty="0">
              <a:latin typeface="Arial"/>
            </a:endParaRPr>
          </a:p>
          <a:p>
            <a:pPr rtl="0">
              <a:lnSpc>
                <a:spcPct val="100000"/>
              </a:lnSpc>
            </a:pPr>
            <a:endParaRPr lang="de-DE" sz="2800" b="0" strike="noStrike" spc="-1" dirty="0">
              <a:latin typeface="Arial"/>
            </a:endParaRPr>
          </a:p>
          <a:p>
            <a:pPr rtl="0">
              <a:lnSpc>
                <a:spcPct val="100000"/>
              </a:lnSpc>
            </a:pPr>
            <a:r>
              <a:rPr lang="lv-lv" sz="2800" b="0" strike="noStrike" spc="-1">
                <a:latin typeface="Calibri"/>
              </a:rPr>
              <a:t>- </a:t>
            </a:r>
            <a:r>
              <a:rPr lang="en-gb" sz="2800" b="0" i="1" strike="noStrike" spc="-1">
                <a:latin typeface="Calibri"/>
              </a:rPr>
              <a:t>EPPO</a:t>
            </a:r>
            <a:r>
              <a:rPr lang="en-gb" sz="2800" b="0" strike="noStrike" spc="-1">
                <a:latin typeface="Calibri"/>
              </a:rPr>
              <a:t> materiāli attieksies uz komplicētiem jautājumiem;</a:t>
            </a:r>
            <a:endParaRPr lang="de-DE" sz="2800" b="0" strike="noStrike" spc="-1" dirty="0">
              <a:latin typeface="Arial"/>
            </a:endParaRPr>
          </a:p>
          <a:p>
            <a:pPr rtl="0">
              <a:lnSpc>
                <a:spcPct val="100000"/>
              </a:lnSpc>
            </a:pPr>
            <a:endParaRPr lang="de-DE" sz="2800" b="0" strike="noStrike" spc="-1" dirty="0">
              <a:latin typeface="Arial"/>
            </a:endParaRPr>
          </a:p>
          <a:p>
            <a:pPr rtl="0">
              <a:lnSpc>
                <a:spcPct val="100000"/>
              </a:lnSpc>
            </a:pPr>
            <a:r>
              <a:rPr lang="lv-lv" sz="2800" b="0" strike="noStrike" spc="-1">
                <a:latin typeface="Calibri"/>
              </a:rPr>
              <a:t>- </a:t>
            </a:r>
            <a:r>
              <a:rPr lang="en-gb" sz="2800" b="0" i="1" strike="noStrike" spc="-1">
                <a:latin typeface="Calibri"/>
              </a:rPr>
              <a:t>EPPO</a:t>
            </a:r>
            <a:r>
              <a:rPr lang="en-gb" sz="2800" b="0" strike="noStrike" spc="-1">
                <a:latin typeface="Calibri"/>
              </a:rPr>
              <a:t> materiāli ieinteresēs dažādas ieinteresētās personas.</a:t>
            </a:r>
            <a:endParaRPr lang="de-DE" sz="2800" b="0" strike="noStrike" spc="-1" dirty="0">
              <a:latin typeface="Arial"/>
            </a:endParaRPr>
          </a:p>
          <a:p>
            <a:pPr rtl="0">
              <a:lnSpc>
                <a:spcPct val="100000"/>
              </a:lnSpc>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70BE6563-0756-418E-AB37-41BE764EE7C7}"/>
              </a:ext>
            </a:extLst>
          </p:cNvPr>
          <p:cNvSpPr>
            <a:spLocks noGrp="1"/>
          </p:cNvSpPr>
          <p:nvPr>
            <p:ph type="sldNum" sz="quarter" idx="12"/>
          </p:nvPr>
        </p:nvSpPr>
        <p:spPr/>
        <p:txBody>
          <a:bodyPr rtlCol="0"/>
          <a:lstStyle/>
          <a:p>
            <a:pPr rtl="0"/>
            <a:fld id="{7579CEA6-CDEA-4F41-8961-74C0A3507F1C}" type="slidenum">
              <a:rPr lang="hu-HU" smtClean="0"/>
              <a:t>19</a:t>
            </a:fld>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0" name="CustomShape 1"/>
          <p:cNvSpPr/>
          <p:nvPr/>
        </p:nvSpPr>
        <p:spPr>
          <a:xfrm>
            <a:off x="838080" y="365040"/>
            <a:ext cx="10513440"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Saturs</a:t>
            </a:r>
            <a:endParaRPr lang="de-DE" sz="4400" b="0" strike="noStrike" spc="-1" dirty="0">
              <a:latin typeface="Arial"/>
            </a:endParaRPr>
          </a:p>
        </p:txBody>
      </p:sp>
      <p:sp>
        <p:nvSpPr>
          <p:cNvPr id="41" name="CustomShape 2"/>
          <p:cNvSpPr/>
          <p:nvPr/>
        </p:nvSpPr>
        <p:spPr>
          <a:xfrm>
            <a:off x="838080" y="1512000"/>
            <a:ext cx="9780759" cy="4662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90000"/>
              </a:lnSpc>
              <a:spcBef>
                <a:spcPts val="1001"/>
              </a:spcBef>
            </a:pPr>
            <a:endParaRPr lang="de-DE" sz="1800" b="0" strike="noStrike" spc="-1" dirty="0">
              <a:latin typeface="Arial"/>
            </a:endParaRPr>
          </a:p>
          <a:p>
            <a:pPr marL="1440" rtl="0">
              <a:lnSpc>
                <a:spcPct val="90000"/>
              </a:lnSpc>
              <a:spcBef>
                <a:spcPts val="1001"/>
              </a:spcBef>
            </a:pPr>
            <a:r>
              <a:rPr lang="lv-lv" sz="2800" b="0" strike="noStrike" spc="-1">
                <a:solidFill>
                  <a:srgbClr val="000000"/>
                </a:solidFill>
                <a:latin typeface="Calibri"/>
                <a:ea typeface="DejaVu Sans"/>
              </a:rPr>
              <a:t>A – Labi izstrādātas materiālu apstrādes sistēmas nozīme</a:t>
            </a:r>
            <a:endParaRPr lang="de-DE" sz="2800" b="0" strike="noStrike" spc="-1" dirty="0">
              <a:latin typeface="Arial"/>
            </a:endParaRPr>
          </a:p>
          <a:p>
            <a:pPr marL="1440" rtl="0">
              <a:lnSpc>
                <a:spcPct val="90000"/>
              </a:lnSpc>
              <a:spcBef>
                <a:spcPts val="1001"/>
              </a:spcBef>
            </a:pPr>
            <a:endParaRPr lang="de-DE" sz="2800" b="0" strike="noStrike" spc="-1" dirty="0">
              <a:latin typeface="Arial"/>
            </a:endParaRPr>
          </a:p>
          <a:p>
            <a:pPr marL="1440" rtl="0">
              <a:lnSpc>
                <a:spcPct val="90000"/>
              </a:lnSpc>
              <a:spcBef>
                <a:spcPts val="1001"/>
              </a:spcBef>
            </a:pPr>
            <a:r>
              <a:rPr lang="lv-lv" sz="2800" b="0" strike="noStrike" spc="-1">
                <a:solidFill>
                  <a:srgbClr val="000000"/>
                </a:solidFill>
                <a:latin typeface="Calibri"/>
                <a:ea typeface="DejaVu Sans"/>
              </a:rPr>
              <a:t>B – Materiālu apstrādes tehniskie aspekti</a:t>
            </a:r>
            <a:endParaRPr lang="de-DE" sz="2800" b="0" strike="noStrike" spc="-1" dirty="0">
              <a:latin typeface="Arial"/>
            </a:endParaRPr>
          </a:p>
          <a:p>
            <a:pPr marL="1440" rtl="0">
              <a:lnSpc>
                <a:spcPct val="90000"/>
              </a:lnSpc>
              <a:spcBef>
                <a:spcPts val="1001"/>
              </a:spcBef>
            </a:pPr>
            <a:endParaRPr lang="de-DE" sz="2800" b="0" strike="noStrike" spc="-1" dirty="0">
              <a:latin typeface="Arial"/>
            </a:endParaRPr>
          </a:p>
          <a:p>
            <a:pPr marL="1440" rtl="0">
              <a:lnSpc>
                <a:spcPct val="90000"/>
              </a:lnSpc>
              <a:spcBef>
                <a:spcPts val="1001"/>
              </a:spcBef>
            </a:pPr>
            <a:r>
              <a:rPr lang="lv-lv" sz="2800" b="0" strike="noStrike" spc="-1">
                <a:solidFill>
                  <a:srgbClr val="000000"/>
                </a:solidFill>
                <a:latin typeface="Calibri"/>
                <a:ea typeface="DejaVu Sans"/>
              </a:rPr>
              <a:t>C – Materiālu apstrādes vispārējie tiesiskie aspekti</a:t>
            </a:r>
            <a:endParaRPr lang="de-DE" sz="2800" b="0" strike="noStrike" spc="-1" dirty="0">
              <a:latin typeface="Arial"/>
            </a:endParaRPr>
          </a:p>
          <a:p>
            <a:pPr marL="1440" rtl="0">
              <a:lnSpc>
                <a:spcPct val="90000"/>
              </a:lnSpc>
              <a:spcBef>
                <a:spcPts val="1001"/>
              </a:spcBef>
            </a:pPr>
            <a:endParaRPr lang="de-DE" sz="2800" b="0" strike="noStrike" spc="-1" dirty="0">
              <a:latin typeface="Arial"/>
            </a:endParaRPr>
          </a:p>
          <a:p>
            <a:pPr marL="1440" rtl="0">
              <a:lnSpc>
                <a:spcPct val="90000"/>
              </a:lnSpc>
              <a:spcBef>
                <a:spcPts val="1001"/>
              </a:spcBef>
            </a:pPr>
            <a:r>
              <a:rPr lang="lv-lv" sz="2800" b="0" strike="noStrike" spc="-1">
                <a:solidFill>
                  <a:srgbClr val="000000"/>
                </a:solidFill>
                <a:latin typeface="Calibri"/>
                <a:ea typeface="DejaVu Sans"/>
              </a:rPr>
              <a:t>D – </a:t>
            </a:r>
            <a:r>
              <a:rPr lang="en-gb" sz="2800" b="0" i="1" strike="noStrike" spc="-1">
                <a:solidFill>
                  <a:srgbClr val="000000"/>
                </a:solidFill>
                <a:latin typeface="Calibri"/>
                <a:ea typeface="DejaVu Sans"/>
              </a:rPr>
              <a:t>EPPO</a:t>
            </a:r>
            <a:r>
              <a:rPr lang="en-gb" sz="2800" b="0" strike="noStrike" spc="-1">
                <a:solidFill>
                  <a:srgbClr val="000000"/>
                </a:solidFill>
                <a:latin typeface="Calibri"/>
                <a:ea typeface="DejaVu Sans"/>
              </a:rPr>
              <a:t> materiālu apstrāde</a:t>
            </a:r>
            <a:endParaRPr lang="de-DE" sz="2800" b="0" strike="noStrike" spc="-1" dirty="0">
              <a:latin typeface="Arial"/>
            </a:endParaRPr>
          </a:p>
          <a:p>
            <a:pPr marL="1440" rtl="0">
              <a:lnSpc>
                <a:spcPct val="90000"/>
              </a:lnSpc>
              <a:spcBef>
                <a:spcPts val="1001"/>
              </a:spcBef>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F47215B3-3A26-4475-8F07-FEB16AA5AA12}"/>
              </a:ext>
            </a:extLst>
          </p:cNvPr>
          <p:cNvSpPr>
            <a:spLocks noGrp="1"/>
          </p:cNvSpPr>
          <p:nvPr>
            <p:ph type="sldNum" sz="quarter" idx="12"/>
          </p:nvPr>
        </p:nvSpPr>
        <p:spPr/>
        <p:txBody>
          <a:bodyPr rtlCol="0"/>
          <a:lstStyle/>
          <a:p>
            <a:pPr rtl="0"/>
            <a:fld id="{7579CEA6-CDEA-4F41-8961-74C0A3507F1C}" type="slidenum">
              <a:rPr lang="hu-HU" smtClean="0"/>
              <a:t>2</a:t>
            </a:fld>
            <a:endParaRPr lang="hu-H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4" name="CustomShape 1"/>
          <p:cNvSpPr/>
          <p:nvPr/>
        </p:nvSpPr>
        <p:spPr>
          <a:xfrm>
            <a:off x="838080" y="365040"/>
            <a:ext cx="9790591"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D – </a:t>
            </a:r>
            <a:r>
              <a:rPr lang="en-gb" sz="4400" b="1" i="1" strike="noStrike" spc="-1">
                <a:solidFill>
                  <a:srgbClr val="000000"/>
                </a:solidFill>
                <a:latin typeface="Calibri Light"/>
                <a:ea typeface="DejaVu Sans"/>
              </a:rPr>
              <a:t>EPPO</a:t>
            </a:r>
            <a:r>
              <a:rPr lang="en-gb" sz="4400" b="1" strike="noStrike" spc="-1">
                <a:solidFill>
                  <a:srgbClr val="000000"/>
                </a:solidFill>
                <a:latin typeface="Calibri Light"/>
                <a:ea typeface="DejaVu Sans"/>
              </a:rPr>
              <a:t> materiālu apstrāde</a:t>
            </a:r>
            <a:endParaRPr lang="de-DE" sz="4400" b="0" strike="noStrike" spc="-1" dirty="0">
              <a:latin typeface="Arial"/>
            </a:endParaRPr>
          </a:p>
        </p:txBody>
      </p:sp>
      <p:sp>
        <p:nvSpPr>
          <p:cNvPr id="95"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p:txBody>
      </p:sp>
      <p:sp>
        <p:nvSpPr>
          <p:cNvPr id="96"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97" name="CustomShape 4"/>
          <p:cNvSpPr/>
          <p:nvPr/>
        </p:nvSpPr>
        <p:spPr>
          <a:xfrm>
            <a:off x="838080" y="1688400"/>
            <a:ext cx="9790590" cy="52206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100000"/>
              </a:lnSpc>
            </a:pPr>
            <a:r>
              <a:rPr lang="lv-lv" sz="2800" b="1" strike="noStrike" spc="-1">
                <a:latin typeface="Calibri"/>
              </a:rPr>
              <a:t>Regula Nr.  2017/1939</a:t>
            </a:r>
            <a:endParaRPr lang="de-DE" sz="2800" b="0" strike="noStrike" spc="-1" dirty="0">
              <a:latin typeface="Arial"/>
            </a:endParaRPr>
          </a:p>
          <a:p>
            <a:pPr rtl="0">
              <a:lnSpc>
                <a:spcPct val="100000"/>
              </a:lnSpc>
            </a:pPr>
            <a:endParaRPr lang="de-DE" sz="2800" b="0" strike="noStrike" spc="-1" dirty="0">
              <a:latin typeface="Arial"/>
            </a:endParaRPr>
          </a:p>
          <a:p>
            <a:pPr rtl="0">
              <a:lnSpc>
                <a:spcPct val="100000"/>
              </a:lnSpc>
            </a:pPr>
            <a:r>
              <a:rPr lang="lv-lv" sz="2400" b="0" strike="noStrike" spc="-1">
                <a:latin typeface="Calibri"/>
              </a:rPr>
              <a:t>VII NODAĻA (43.–46. pants): INFORMĀCIJAS APSTRĀDE</a:t>
            </a:r>
            <a:endParaRPr lang="de-DE" sz="2400" b="0" strike="noStrike" spc="-1" dirty="0">
              <a:latin typeface="Arial"/>
            </a:endParaRPr>
          </a:p>
          <a:p>
            <a:pPr rtl="0">
              <a:lnSpc>
                <a:spcPct val="100000"/>
              </a:lnSpc>
            </a:pPr>
            <a:endParaRPr lang="de-DE" sz="2400" b="0" strike="noStrike" spc="-1" dirty="0">
              <a:latin typeface="Arial"/>
            </a:endParaRPr>
          </a:p>
          <a:p>
            <a:pPr rtl="0">
              <a:lnSpc>
                <a:spcPct val="100000"/>
              </a:lnSpc>
            </a:pPr>
            <a:r>
              <a:rPr lang="lv-lv" sz="2400" b="0" strike="noStrike" spc="-1">
                <a:latin typeface="Calibri"/>
              </a:rPr>
              <a:t>43.–46. pants ietver noteikumus par</a:t>
            </a:r>
            <a:endParaRPr lang="de-DE" sz="2400" b="0" strike="noStrike" spc="-1" dirty="0">
              <a:latin typeface="Arial"/>
            </a:endParaRPr>
          </a:p>
          <a:p>
            <a:pPr rtl="0">
              <a:lnSpc>
                <a:spcPct val="100000"/>
              </a:lnSpc>
            </a:pPr>
            <a:endParaRPr lang="de-DE" sz="2400" b="0" strike="noStrike" spc="-1" dirty="0">
              <a:latin typeface="Arial"/>
            </a:endParaRPr>
          </a:p>
          <a:p>
            <a:pPr marL="457200" indent="-457200" rtl="0">
              <a:lnSpc>
                <a:spcPct val="100000"/>
              </a:lnSpc>
              <a:buFontTx/>
              <a:buChar char="-"/>
            </a:pPr>
            <a:r>
              <a:rPr lang="en-gb" sz="2400" b="0" i="1" strike="noStrike" spc="-1">
                <a:latin typeface="Calibri"/>
              </a:rPr>
              <a:t>EPPO</a:t>
            </a:r>
            <a:r>
              <a:rPr lang="en-gb" sz="2400" b="0" strike="noStrike" spc="-1">
                <a:latin typeface="Calibri"/>
              </a:rPr>
              <a:t> piekļuvi informācijai  (43. pants)</a:t>
            </a:r>
            <a:endParaRPr lang="de-DE" sz="2400" spc="-1" dirty="0">
              <a:latin typeface="Arial"/>
            </a:endParaRPr>
          </a:p>
          <a:p>
            <a:pPr marL="457200" indent="-457200" rtl="0">
              <a:lnSpc>
                <a:spcPct val="100000"/>
              </a:lnSpc>
              <a:buFontTx/>
              <a:buChar char="-"/>
            </a:pPr>
            <a:endParaRPr lang="de-DE" sz="1200" b="0" strike="noStrike" spc="-1" dirty="0">
              <a:latin typeface="Arial"/>
            </a:endParaRPr>
          </a:p>
          <a:p>
            <a:pPr marL="457200" indent="-457200" rtl="0">
              <a:lnSpc>
                <a:spcPct val="100000"/>
              </a:lnSpc>
              <a:buFontTx/>
              <a:buChar char="-"/>
            </a:pPr>
            <a:r>
              <a:rPr lang="lv-lv" sz="2400" b="0" strike="noStrike" spc="-1">
                <a:latin typeface="Calibri"/>
              </a:rPr>
              <a:t>lietu pārvaldības sistēmas izveidi un piekļuvi tai 	( 44., 46. pants)</a:t>
            </a:r>
          </a:p>
          <a:p>
            <a:pPr marL="457200" indent="-457200" rtl="0">
              <a:lnSpc>
                <a:spcPct val="100000"/>
              </a:lnSpc>
              <a:buFontTx/>
              <a:buChar char="-"/>
            </a:pPr>
            <a:endParaRPr lang="de-DE" sz="1200" b="0" strike="noStrike" spc="-1" dirty="0">
              <a:latin typeface="Calibri"/>
            </a:endParaRPr>
          </a:p>
          <a:p>
            <a:pPr marL="457200" indent="-457200" rtl="0">
              <a:lnSpc>
                <a:spcPct val="100000"/>
              </a:lnSpc>
              <a:buFontTx/>
              <a:buChar char="-"/>
            </a:pPr>
            <a:r>
              <a:rPr lang="en-gb" sz="2400" b="0" i="1" strike="noStrike" spc="-1">
                <a:latin typeface="Calibri"/>
              </a:rPr>
              <a:t>EPPO</a:t>
            </a:r>
            <a:r>
              <a:rPr lang="en-gb" sz="2400" b="0" strike="noStrike" spc="-1">
                <a:latin typeface="Calibri"/>
              </a:rPr>
              <a:t> lietas materiāliem (45. pants)</a:t>
            </a:r>
            <a:endParaRPr lang="de-DE" sz="2400" b="0" strike="noStrike" spc="-1" dirty="0">
              <a:latin typeface="Arial"/>
            </a:endParaRPr>
          </a:p>
        </p:txBody>
      </p:sp>
      <p:sp>
        <p:nvSpPr>
          <p:cNvPr id="2" name="Dia számának helye 1">
            <a:extLst>
              <a:ext uri="{FF2B5EF4-FFF2-40B4-BE49-F238E27FC236}">
                <a16:creationId xmlns:a16="http://schemas.microsoft.com/office/drawing/2014/main" id="{F7EC5FA9-DB1B-461F-8282-6246FE5151B6}"/>
              </a:ext>
            </a:extLst>
          </p:cNvPr>
          <p:cNvSpPr>
            <a:spLocks noGrp="1"/>
          </p:cNvSpPr>
          <p:nvPr>
            <p:ph type="sldNum" sz="quarter" idx="12"/>
          </p:nvPr>
        </p:nvSpPr>
        <p:spPr/>
        <p:txBody>
          <a:bodyPr rtlCol="0"/>
          <a:lstStyle/>
          <a:p>
            <a:pPr rtl="0"/>
            <a:fld id="{7579CEA6-CDEA-4F41-8961-74C0A3507F1C}" type="slidenum">
              <a:rPr lang="hu-HU" smtClean="0"/>
              <a:t>20</a:t>
            </a:fld>
            <a:endParaRPr lang="hu-H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8"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D – </a:t>
            </a:r>
            <a:r>
              <a:rPr lang="en-gb" sz="4400" b="1" i="1" strike="noStrike" spc="-1">
                <a:solidFill>
                  <a:srgbClr val="000000"/>
                </a:solidFill>
                <a:latin typeface="Calibri Light"/>
                <a:ea typeface="DejaVu Sans"/>
              </a:rPr>
              <a:t>EPPO</a:t>
            </a:r>
            <a:r>
              <a:rPr lang="en-gb" sz="4400" b="1" strike="noStrike" spc="-1">
                <a:solidFill>
                  <a:srgbClr val="000000"/>
                </a:solidFill>
                <a:latin typeface="Calibri Light"/>
                <a:ea typeface="DejaVu Sans"/>
              </a:rPr>
              <a:t> materiālu apstrāde</a:t>
            </a:r>
            <a:endParaRPr lang="de-DE" sz="4400" b="0" strike="noStrike" spc="-1" dirty="0">
              <a:latin typeface="Arial"/>
            </a:endParaRPr>
          </a:p>
        </p:txBody>
      </p:sp>
      <p:sp>
        <p:nvSpPr>
          <p:cNvPr id="99"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p:txBody>
      </p:sp>
      <p:sp>
        <p:nvSpPr>
          <p:cNvPr id="100"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101" name="CustomShape 4"/>
          <p:cNvSpPr/>
          <p:nvPr/>
        </p:nvSpPr>
        <p:spPr>
          <a:xfrm>
            <a:off x="838080" y="1688400"/>
            <a:ext cx="9770926" cy="542478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100000"/>
              </a:lnSpc>
            </a:pPr>
            <a:r>
              <a:rPr lang="lv-lv" sz="2800" b="1" strike="noStrike" spc="-1">
                <a:latin typeface="Calibri"/>
              </a:rPr>
              <a:t>Regula Nr. 2017/1939: INFORMĀCIJAS APSTRĀDE</a:t>
            </a:r>
            <a:endParaRPr lang="de-DE" sz="2800" b="0" strike="noStrike" spc="-1" dirty="0">
              <a:latin typeface="Arial"/>
            </a:endParaRPr>
          </a:p>
          <a:p>
            <a:pPr rtl="0">
              <a:lnSpc>
                <a:spcPct val="100000"/>
              </a:lnSpc>
            </a:pPr>
            <a:endParaRPr lang="de-DE" sz="1200" b="0" strike="noStrike" spc="-1" dirty="0">
              <a:latin typeface="Arial"/>
            </a:endParaRPr>
          </a:p>
          <a:p>
            <a:pPr rtl="0">
              <a:lnSpc>
                <a:spcPct val="100000"/>
              </a:lnSpc>
            </a:pPr>
            <a:r>
              <a:rPr lang="lv-lv" sz="2400" b="0" strike="noStrike" spc="-1">
                <a:latin typeface="Calibri"/>
              </a:rPr>
              <a:t>43. pants: </a:t>
            </a:r>
            <a:r>
              <a:rPr lang="en-gb" sz="2400" b="0" i="1" strike="noStrike" spc="-1">
                <a:latin typeface="Calibri"/>
              </a:rPr>
              <a:t>EPPO</a:t>
            </a:r>
            <a:r>
              <a:rPr lang="en-gb" sz="2400" b="0" strike="noStrike" spc="-1">
                <a:latin typeface="Calibri"/>
              </a:rPr>
              <a:t> piekļuve informācijai</a:t>
            </a:r>
            <a:endParaRPr lang="de-DE" sz="2400" b="0" strike="noStrike" spc="-1" dirty="0">
              <a:latin typeface="Arial"/>
            </a:endParaRPr>
          </a:p>
          <a:p>
            <a:pPr rtl="0">
              <a:lnSpc>
                <a:spcPct val="100000"/>
              </a:lnSpc>
            </a:pPr>
            <a:endParaRPr lang="de-DE" sz="1200" b="0" strike="noStrike" spc="-1" dirty="0">
              <a:latin typeface="Arial"/>
            </a:endParaRPr>
          </a:p>
          <a:p>
            <a:pPr algn="just" rtl="0">
              <a:lnSpc>
                <a:spcPct val="100000"/>
              </a:lnSpc>
            </a:pPr>
            <a:r>
              <a:rPr lang="lv-lv" sz="2400" b="0" i="1" strike="noStrike" spc="-1">
                <a:latin typeface="Calibri" panose="020F0502020204030204" pitchFamily="34" charset="0"/>
                <a:cs typeface="Calibri" panose="020F0502020204030204" pitchFamily="34" charset="0"/>
              </a:rPr>
              <a:t>"1.   Eiropas deleģētajiem prokuroriem ir iespēja iegūt jebkādu attiecīgu informāciju, ko glabā valsts kriminālizmeklēšanas un tiesībaizsardzības datubāzēs, kā arī citos attiecīgos publisku iestāžu reģistros, ar tiem pašiem nosacījumiem, ko līdzīgos gadījumos piemēro saskaņā ar valsts tiesību aktiem.</a:t>
            </a:r>
          </a:p>
          <a:p>
            <a:pPr algn="just" rtl="0">
              <a:lnSpc>
                <a:spcPct val="100000"/>
              </a:lnSpc>
            </a:pPr>
            <a:endParaRPr lang="de-DE" sz="2400" b="0" i="1" strike="noStrike" spc="-1" dirty="0">
              <a:latin typeface="Calibri" panose="020F0502020204030204" pitchFamily="34" charset="0"/>
              <a:cs typeface="Calibri" panose="020F0502020204030204" pitchFamily="34" charset="0"/>
            </a:endParaRPr>
          </a:p>
          <a:p>
            <a:pPr algn="just" rtl="0">
              <a:lnSpc>
                <a:spcPct val="100000"/>
              </a:lnSpc>
            </a:pPr>
            <a:r>
              <a:rPr lang="lv-lv" sz="2400" b="0" i="1" strike="noStrike" spc="-1">
                <a:latin typeface="Calibri" panose="020F0502020204030204" pitchFamily="34" charset="0"/>
                <a:cs typeface="Calibri" panose="020F0502020204030204" pitchFamily="34" charset="0"/>
              </a:rPr>
              <a:t>2.   </a:t>
            </a:r>
            <a:r>
              <a:rPr lang="en-gb" sz="2400" b="0" i="1" strike="noStrike" spc="-1">
                <a:latin typeface="Calibri" panose="020F0502020204030204" pitchFamily="34" charset="0"/>
                <a:cs typeface="Calibri" panose="020F0502020204030204" pitchFamily="34" charset="0"/>
              </a:rPr>
              <a:t>EPPO ir arī iespēja iegūt jebkādu attiecīgu informāciju, kas ir tās kompetencē un ko glabā Savienības iestāžu, struktūru, biroju un aģentūru datubāzēs un reģistros.”</a:t>
            </a:r>
            <a:endParaRPr lang="de-DE" sz="2800" b="0" i="1" strike="noStrike" spc="-1" dirty="0">
              <a:latin typeface="Calibri" panose="020F0502020204030204" pitchFamily="34" charset="0"/>
              <a:cs typeface="Calibri" panose="020F0502020204030204" pitchFamily="34" charset="0"/>
            </a:endParaRPr>
          </a:p>
        </p:txBody>
      </p:sp>
      <p:sp>
        <p:nvSpPr>
          <p:cNvPr id="2" name="Dia számának helye 1">
            <a:extLst>
              <a:ext uri="{FF2B5EF4-FFF2-40B4-BE49-F238E27FC236}">
                <a16:creationId xmlns:a16="http://schemas.microsoft.com/office/drawing/2014/main" id="{76132666-A507-4EFC-B64D-1EB5375EB82D}"/>
              </a:ext>
            </a:extLst>
          </p:cNvPr>
          <p:cNvSpPr>
            <a:spLocks noGrp="1"/>
          </p:cNvSpPr>
          <p:nvPr>
            <p:ph type="sldNum" sz="quarter" idx="12"/>
          </p:nvPr>
        </p:nvSpPr>
        <p:spPr/>
        <p:txBody>
          <a:bodyPr rtlCol="0"/>
          <a:lstStyle/>
          <a:p>
            <a:pPr rtl="0"/>
            <a:fld id="{7579CEA6-CDEA-4F41-8961-74C0A3507F1C}" type="slidenum">
              <a:rPr lang="hu-HU" smtClean="0"/>
              <a:t>21</a:t>
            </a:fld>
            <a:endParaRPr lang="hu-H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2"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D – </a:t>
            </a:r>
            <a:r>
              <a:rPr lang="en-gb" sz="4400" b="1" i="1" strike="noStrike" spc="-1">
                <a:solidFill>
                  <a:srgbClr val="000000"/>
                </a:solidFill>
                <a:latin typeface="Calibri Light"/>
                <a:ea typeface="DejaVu Sans"/>
              </a:rPr>
              <a:t>EPPO</a:t>
            </a:r>
            <a:r>
              <a:rPr lang="en-gb" sz="4400" b="1" strike="noStrike" spc="-1">
                <a:solidFill>
                  <a:srgbClr val="000000"/>
                </a:solidFill>
                <a:latin typeface="Calibri Light"/>
                <a:ea typeface="DejaVu Sans"/>
              </a:rPr>
              <a:t> materiālu apstrāde</a:t>
            </a:r>
            <a:endParaRPr lang="de-DE" sz="4400" b="0" strike="noStrike" spc="-1" dirty="0">
              <a:latin typeface="Arial"/>
            </a:endParaRPr>
          </a:p>
        </p:txBody>
      </p:sp>
      <p:sp>
        <p:nvSpPr>
          <p:cNvPr id="103"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p:txBody>
      </p:sp>
      <p:sp>
        <p:nvSpPr>
          <p:cNvPr id="104"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105" name="CustomShape 4"/>
          <p:cNvSpPr/>
          <p:nvPr/>
        </p:nvSpPr>
        <p:spPr>
          <a:xfrm>
            <a:off x="720000" y="1825561"/>
            <a:ext cx="9889006" cy="448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100000"/>
              </a:lnSpc>
            </a:pPr>
            <a:r>
              <a:rPr lang="lv-lv" sz="1800" b="1" strike="noStrike" spc="-1">
                <a:latin typeface="Arial"/>
              </a:rPr>
              <a:t>Regula Nr. 2017/1939: INFORMĀCIJAS APSTRĀDE</a:t>
            </a:r>
            <a:endParaRPr lang="de-DE" sz="1800" b="0" strike="noStrike" spc="-1" dirty="0">
              <a:latin typeface="Arial"/>
            </a:endParaRPr>
          </a:p>
          <a:p>
            <a:pPr rtl="0">
              <a:lnSpc>
                <a:spcPct val="100000"/>
              </a:lnSpc>
            </a:pPr>
            <a:endParaRPr lang="de-DE" sz="1600" b="0" strike="noStrike" spc="-1" dirty="0">
              <a:latin typeface="Arial"/>
            </a:endParaRPr>
          </a:p>
          <a:p>
            <a:pPr rtl="0">
              <a:lnSpc>
                <a:spcPct val="100000"/>
              </a:lnSpc>
            </a:pPr>
            <a:r>
              <a:rPr lang="lv-lv" sz="1600" b="0" strike="noStrike" spc="-1">
                <a:latin typeface="Arial"/>
              </a:rPr>
              <a:t>44. pants: Lietu pārvaldības sistēma</a:t>
            </a:r>
            <a:endParaRPr lang="de-DE" sz="1600" b="0" strike="noStrike" spc="-1" dirty="0">
              <a:latin typeface="Arial"/>
            </a:endParaRPr>
          </a:p>
          <a:p>
            <a:pPr rtl="0">
              <a:lnSpc>
                <a:spcPct val="100000"/>
              </a:lnSpc>
            </a:pPr>
            <a:endParaRPr lang="de-DE" sz="1600" b="0" strike="noStrike" spc="-1" dirty="0">
              <a:latin typeface="Arial"/>
            </a:endParaRPr>
          </a:p>
          <a:p>
            <a:pPr rtl="0">
              <a:lnSpc>
                <a:spcPct val="100000"/>
              </a:lnSpc>
            </a:pPr>
            <a:r>
              <a:rPr lang="lv-lv" sz="1600" b="0" i="1" strike="noStrike" spc="-1">
                <a:latin typeface="Arial"/>
              </a:rPr>
              <a:t>"1.   </a:t>
            </a:r>
            <a:r>
              <a:rPr lang="en-gb" sz="1600" b="0" i="1" strike="noStrike" spc="-1">
                <a:latin typeface="Arial"/>
              </a:rPr>
              <a:t>EPPO izveido lietu pārvaldības sistēmu, kuru uztur un pārvalda saskaņā ar šajā regulā un EPPO reglamentā paredzētajiem noteikumiem.”</a:t>
            </a:r>
          </a:p>
          <a:p>
            <a:pPr rtl="0">
              <a:lnSpc>
                <a:spcPct val="100000"/>
              </a:lnSpc>
            </a:pPr>
            <a:endParaRPr lang="de-DE" sz="1600" b="0" strike="noStrike" spc="-1" dirty="0">
              <a:latin typeface="Arial"/>
            </a:endParaRPr>
          </a:p>
          <a:p>
            <a:pPr algn="just" rtl="0">
              <a:lnSpc>
                <a:spcPct val="100000"/>
              </a:lnSpc>
            </a:pPr>
            <a:r>
              <a:rPr lang="lv-lv" sz="1600" b="0" strike="noStrike" spc="-1">
                <a:latin typeface="Arial"/>
              </a:rPr>
              <a:t>- Lietu pārvaldības sistēma atbalsta </a:t>
            </a:r>
            <a:r>
              <a:rPr lang="en-gb" sz="1600" b="0" i="1" strike="noStrike" spc="-1">
                <a:latin typeface="Arial"/>
              </a:rPr>
              <a:t>EPPO</a:t>
            </a:r>
            <a:r>
              <a:rPr lang="en-gb" sz="1600" b="0" strike="noStrike" spc="-1">
                <a:latin typeface="Arial"/>
              </a:rPr>
              <a:t> veiktas izmeklēšanas un kriminālvajāšanas pārvaldību, nodrošina drošu piekļuvi informācijai par izmeklēšanu un kriminālvajāšanu, rada iespēju sniegt informācijas mijnorādes un izgūt datus operatīvās analīzes un statistikas nolūkos</a:t>
            </a:r>
            <a:r>
              <a:rPr lang="lv-lv" sz="1600" spc="-1">
                <a:latin typeface="Arial"/>
              </a:rPr>
              <a:t> un</a:t>
            </a:r>
            <a:r>
              <a:rPr lang="lv-lv" sz="1600" b="0" strike="noStrike" spc="-1">
                <a:latin typeface="Arial"/>
              </a:rPr>
              <a:t>veicina pārraudzību.</a:t>
            </a:r>
          </a:p>
          <a:p>
            <a:pPr algn="just" rtl="0">
              <a:lnSpc>
                <a:spcPct val="100000"/>
              </a:lnSpc>
            </a:pPr>
            <a:endParaRPr lang="de-DE" sz="1600" b="0" strike="noStrike" spc="-1" dirty="0">
              <a:latin typeface="Arial"/>
            </a:endParaRPr>
          </a:p>
          <a:p>
            <a:pPr algn="just" rtl="0">
              <a:lnSpc>
                <a:spcPct val="100000"/>
              </a:lnSpc>
            </a:pPr>
            <a:r>
              <a:rPr lang="lv-lv" sz="1600" b="0" strike="noStrike" spc="-1">
                <a:latin typeface="Arial"/>
              </a:rPr>
              <a:t>- Lietu pārvaldības sistēmā ietver</a:t>
            </a:r>
            <a:r>
              <a:rPr lang="lv-lv" sz="1600" spc="-1">
                <a:latin typeface="Arial"/>
              </a:rPr>
              <a:t> </a:t>
            </a:r>
            <a:r>
              <a:rPr lang="lv-lv" sz="1600" b="0" strike="noStrike" spc="-1">
                <a:latin typeface="Arial"/>
              </a:rPr>
              <a:t>informācijas reģistru, visu lietas materiālu indeksu</a:t>
            </a:r>
            <a:r>
              <a:rPr lang="lv-lv" sz="1600" spc="-1">
                <a:latin typeface="Arial"/>
              </a:rPr>
              <a:t> un </a:t>
            </a:r>
            <a:r>
              <a:rPr lang="lv-lv" sz="1600" b="0" strike="noStrike" spc="-1">
                <a:latin typeface="Arial"/>
              </a:rPr>
              <a:t>visu informāciju no lietas materiāliem, ko glabā elektroniski. Indeksā nav nekādu operatīvo personas datu, izņemot datus, kas ir vajadzīgi, lai identificētu lietas vai izveidotu savstarpējas saiknes starp dažādiem lietas materiāliem.</a:t>
            </a:r>
          </a:p>
        </p:txBody>
      </p:sp>
      <p:sp>
        <p:nvSpPr>
          <p:cNvPr id="2" name="Dia számának helye 1">
            <a:extLst>
              <a:ext uri="{FF2B5EF4-FFF2-40B4-BE49-F238E27FC236}">
                <a16:creationId xmlns:a16="http://schemas.microsoft.com/office/drawing/2014/main" id="{8E47C9C8-CD4C-4744-A51C-131576FEC4D3}"/>
              </a:ext>
            </a:extLst>
          </p:cNvPr>
          <p:cNvSpPr>
            <a:spLocks noGrp="1"/>
          </p:cNvSpPr>
          <p:nvPr>
            <p:ph type="sldNum" sz="quarter" idx="12"/>
          </p:nvPr>
        </p:nvSpPr>
        <p:spPr/>
        <p:txBody>
          <a:bodyPr rtlCol="0"/>
          <a:lstStyle/>
          <a:p>
            <a:pPr rtl="0"/>
            <a:fld id="{7579CEA6-CDEA-4F41-8961-74C0A3507F1C}" type="slidenum">
              <a:rPr lang="hu-HU" smtClean="0"/>
              <a:t>22</a:t>
            </a:fld>
            <a:endParaRPr lang="hu-H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0" name="CustomShape 1"/>
          <p:cNvSpPr/>
          <p:nvPr/>
        </p:nvSpPr>
        <p:spPr>
          <a:xfrm>
            <a:off x="838080" y="365040"/>
            <a:ext cx="9780759"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D – </a:t>
            </a:r>
            <a:r>
              <a:rPr lang="en-gb" sz="4400" b="1" i="1" strike="noStrike" spc="-1">
                <a:solidFill>
                  <a:srgbClr val="000000"/>
                </a:solidFill>
                <a:latin typeface="Calibri Light"/>
                <a:ea typeface="DejaVu Sans"/>
              </a:rPr>
              <a:t>EPPO</a:t>
            </a:r>
            <a:r>
              <a:rPr lang="en-gb" sz="4400" b="1" strike="noStrike" spc="-1">
                <a:solidFill>
                  <a:srgbClr val="000000"/>
                </a:solidFill>
                <a:latin typeface="Calibri Light"/>
                <a:ea typeface="DejaVu Sans"/>
              </a:rPr>
              <a:t> materiālu apstrāde</a:t>
            </a:r>
            <a:endParaRPr lang="de-DE" sz="4400" b="0" strike="noStrike" spc="-1" dirty="0">
              <a:latin typeface="Arial"/>
            </a:endParaRPr>
          </a:p>
        </p:txBody>
      </p:sp>
      <p:sp>
        <p:nvSpPr>
          <p:cNvPr id="111"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p:txBody>
      </p:sp>
      <p:sp>
        <p:nvSpPr>
          <p:cNvPr id="113" name="CustomShape 4"/>
          <p:cNvSpPr/>
          <p:nvPr/>
        </p:nvSpPr>
        <p:spPr>
          <a:xfrm>
            <a:off x="838080" y="1688401"/>
            <a:ext cx="9780758" cy="466795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100000"/>
              </a:lnSpc>
            </a:pPr>
            <a:r>
              <a:rPr lang="lv-lv" sz="2800" b="1" strike="noStrike" spc="-1">
                <a:latin typeface="Calibri"/>
              </a:rPr>
              <a:t>Regula Nr. 2017/1939: INFORMĀCIJAS APSTRĀDE</a:t>
            </a:r>
            <a:endParaRPr lang="de-DE" sz="2800" b="0" strike="noStrike" spc="-1" dirty="0">
              <a:latin typeface="Arial"/>
            </a:endParaRPr>
          </a:p>
          <a:p>
            <a:pPr rtl="0">
              <a:lnSpc>
                <a:spcPct val="100000"/>
              </a:lnSpc>
            </a:pPr>
            <a:r>
              <a:rPr lang="lv-lv" sz="2400" b="0" strike="noStrike" spc="-1">
                <a:latin typeface="Calibri"/>
              </a:rPr>
              <a:t>46. pants: Piekļuve lietu pārvaldības sistēmai</a:t>
            </a:r>
            <a:endParaRPr lang="de-DE" sz="2400" b="0" strike="noStrike" spc="-1" dirty="0">
              <a:latin typeface="Arial"/>
            </a:endParaRPr>
          </a:p>
          <a:p>
            <a:pPr marL="457200" indent="-457200" rtl="0">
              <a:lnSpc>
                <a:spcPct val="100000"/>
              </a:lnSpc>
              <a:buFontTx/>
              <a:buChar char="-"/>
            </a:pPr>
            <a:r>
              <a:rPr lang="lv-lv" sz="2400" b="0" strike="noStrike" spc="-1">
                <a:latin typeface="Calibri"/>
              </a:rPr>
              <a:t>tieša piekļuve reģistram un indeksam </a:t>
            </a:r>
            <a:r>
              <a:rPr lang="lv-lv" sz="2400" spc="-1">
                <a:latin typeface="Calibri"/>
              </a:rPr>
              <a:t> ir piešķirta</a:t>
            </a:r>
            <a:r>
              <a:rPr lang="lv-lv" sz="2400" b="0" strike="noStrike" spc="-1">
                <a:latin typeface="Calibri"/>
              </a:rPr>
              <a:t>Eiropas galvenajam prokuroram, Eiropas galvenā prokurora vietniekiem, citiem Eiropas prokuroriem un Eiropas deleģētajiem prokuroriem;</a:t>
            </a:r>
            <a:endParaRPr lang="de-DE" sz="2400" b="0" strike="noStrike" spc="-1" dirty="0">
              <a:latin typeface="Calibri"/>
            </a:endParaRPr>
          </a:p>
          <a:p>
            <a:pPr marL="457200" indent="-457200" rtl="0">
              <a:lnSpc>
                <a:spcPct val="100000"/>
              </a:lnSpc>
              <a:buFontTx/>
              <a:buChar char="-"/>
            </a:pPr>
            <a:r>
              <a:rPr lang="lv-lv" sz="2400" b="0" strike="noStrike" spc="-1">
                <a:latin typeface="Calibri"/>
              </a:rPr>
              <a:t>tieša piekļuve elektroniski glabātai informācijai ir piešķirta</a:t>
            </a:r>
            <a:r>
              <a:rPr lang="lv-lv" sz="2400" spc="-1">
                <a:latin typeface="Calibri"/>
              </a:rPr>
              <a:t> </a:t>
            </a:r>
            <a:r>
              <a:rPr lang="lv-lv" sz="2400" b="0" strike="noStrike" spc="-1">
                <a:latin typeface="Calibri"/>
              </a:rPr>
              <a:t>uzraugošajam Eiropas prokuroram arī ir Kompetentajai Pastāvīgajai palātai;</a:t>
            </a:r>
          </a:p>
          <a:p>
            <a:pPr marL="457200" indent="-457200" rtl="0">
              <a:lnSpc>
                <a:spcPct val="100000"/>
              </a:lnSpc>
              <a:buFontTx/>
              <a:buChar char="-"/>
            </a:pPr>
            <a:r>
              <a:rPr lang="lv-lv" sz="2400" b="0" strike="noStrike" spc="-1">
                <a:latin typeface="Calibri"/>
              </a:rPr>
              <a:t>citi Eiropas deleģētie prokurori var pieprasīt piekļuvi lietu pārvaldības sistēmā elektroniski glabātai informācijai, kā arī jebkādiem lietas materiāliem. </a:t>
            </a:r>
            <a:endParaRPr lang="de-DE" sz="2400" b="0" strike="noStrike" spc="-1" dirty="0">
              <a:latin typeface="Arial"/>
            </a:endParaRPr>
          </a:p>
        </p:txBody>
      </p:sp>
      <p:sp>
        <p:nvSpPr>
          <p:cNvPr id="2" name="Dia számának helye 1">
            <a:extLst>
              <a:ext uri="{FF2B5EF4-FFF2-40B4-BE49-F238E27FC236}">
                <a16:creationId xmlns:a16="http://schemas.microsoft.com/office/drawing/2014/main" id="{BAA4127F-DC4A-445D-8D05-B720F797B381}"/>
              </a:ext>
            </a:extLst>
          </p:cNvPr>
          <p:cNvSpPr>
            <a:spLocks noGrp="1"/>
          </p:cNvSpPr>
          <p:nvPr>
            <p:ph type="sldNum" sz="quarter" idx="12"/>
          </p:nvPr>
        </p:nvSpPr>
        <p:spPr/>
        <p:txBody>
          <a:bodyPr rtlCol="0"/>
          <a:lstStyle/>
          <a:p>
            <a:pPr rtl="0"/>
            <a:fld id="{7579CEA6-CDEA-4F41-8961-74C0A3507F1C}" type="slidenum">
              <a:rPr lang="hu-HU" smtClean="0"/>
              <a:t>23</a:t>
            </a:fld>
            <a:endParaRPr lang="hu-H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6"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D – </a:t>
            </a:r>
            <a:r>
              <a:rPr lang="en-gb" sz="4400" b="1" i="1" strike="noStrike" spc="-1">
                <a:solidFill>
                  <a:srgbClr val="000000"/>
                </a:solidFill>
                <a:latin typeface="Calibri Light"/>
                <a:ea typeface="DejaVu Sans"/>
              </a:rPr>
              <a:t>EPPO</a:t>
            </a:r>
            <a:r>
              <a:rPr lang="en-gb" sz="4400" b="1" strike="noStrike" spc="-1">
                <a:solidFill>
                  <a:srgbClr val="000000"/>
                </a:solidFill>
                <a:latin typeface="Calibri Light"/>
                <a:ea typeface="DejaVu Sans"/>
              </a:rPr>
              <a:t> materiālu apstrāde</a:t>
            </a:r>
            <a:endParaRPr lang="de-DE" sz="4400" b="0" strike="noStrike" spc="-1" dirty="0">
              <a:latin typeface="Arial"/>
            </a:endParaRPr>
          </a:p>
        </p:txBody>
      </p:sp>
      <p:sp>
        <p:nvSpPr>
          <p:cNvPr id="107"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p:txBody>
      </p:sp>
      <p:sp>
        <p:nvSpPr>
          <p:cNvPr id="108"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109" name="CustomShape 4"/>
          <p:cNvSpPr/>
          <p:nvPr/>
        </p:nvSpPr>
        <p:spPr>
          <a:xfrm>
            <a:off x="838080" y="1688400"/>
            <a:ext cx="9770926" cy="528267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100000"/>
              </a:lnSpc>
            </a:pPr>
            <a:r>
              <a:rPr lang="lv-lv" sz="1800" b="1" strike="noStrike" spc="-1">
                <a:latin typeface="Arial"/>
              </a:rPr>
              <a:t>Regula Nr. 2017/1939: INFORMĀCIJAS APSTRĀDE</a:t>
            </a:r>
            <a:endParaRPr lang="de-DE" sz="1800" b="0" strike="noStrike" spc="-1" dirty="0">
              <a:latin typeface="Arial"/>
            </a:endParaRPr>
          </a:p>
          <a:p>
            <a:pPr rtl="0">
              <a:lnSpc>
                <a:spcPct val="100000"/>
              </a:lnSpc>
            </a:pPr>
            <a:endParaRPr lang="de-DE" sz="1600" b="0" strike="noStrike" spc="-1" dirty="0">
              <a:latin typeface="Arial"/>
            </a:endParaRPr>
          </a:p>
          <a:p>
            <a:pPr rtl="0">
              <a:lnSpc>
                <a:spcPct val="100000"/>
              </a:lnSpc>
            </a:pPr>
            <a:r>
              <a:rPr lang="lv-lv" sz="1600" b="0" strike="noStrike" spc="-1">
                <a:latin typeface="Arial"/>
              </a:rPr>
              <a:t>45. pants: </a:t>
            </a:r>
            <a:r>
              <a:rPr lang="en-gb" sz="1600" b="0" i="1" strike="noStrike" spc="-1">
                <a:latin typeface="Arial"/>
              </a:rPr>
              <a:t>EPPO</a:t>
            </a:r>
            <a:r>
              <a:rPr lang="en-gb" sz="1600" b="0" strike="noStrike" spc="-1">
                <a:latin typeface="Arial"/>
              </a:rPr>
              <a:t> lietas materiāli</a:t>
            </a:r>
          </a:p>
          <a:p>
            <a:pPr rtl="0">
              <a:lnSpc>
                <a:spcPct val="100000"/>
              </a:lnSpc>
            </a:pPr>
            <a:endParaRPr lang="de-DE" sz="1600" b="0" strike="noStrike" spc="-1" dirty="0">
              <a:latin typeface="Arial"/>
            </a:endParaRPr>
          </a:p>
          <a:p>
            <a:pPr rtl="0">
              <a:lnSpc>
                <a:spcPct val="100000"/>
              </a:lnSpc>
            </a:pPr>
            <a:r>
              <a:rPr lang="lv-lv" sz="1600" b="0" i="1" strike="noStrike" spc="-1">
                <a:latin typeface="Arial"/>
              </a:rPr>
              <a:t>"1.   Ja </a:t>
            </a:r>
            <a:r>
              <a:rPr lang="en-gb" sz="1600" b="0" i="1" strike="noStrike" spc="-1">
                <a:latin typeface="Arial"/>
              </a:rPr>
              <a:t>EPPO nolemj sākt izmeklēšanu vai izmantot pārņemšanas tiesības saskaņā ar šo regulu, Eiropas deleģētais prokurors, kurš nodarbojas ar lietu, uzsāk lietas materiālu apkopošanu.</a:t>
            </a:r>
          </a:p>
          <a:p>
            <a:pPr rtl="0">
              <a:lnSpc>
                <a:spcPct val="100000"/>
              </a:lnSpc>
            </a:pPr>
            <a:r>
              <a:rPr lang="lv-lv" sz="1600" b="0" i="1" strike="noStrike" spc="-1">
                <a:latin typeface="Arial"/>
              </a:rPr>
              <a:t>Lietas materiālos iekļauj visu Eiropas deleģētajam prokuroram pieejamo informāciju un pierādījumus, kas saistīti ar EPPO veiktu izmeklēšanu vai kriminālvajāšanu. (…)”</a:t>
            </a:r>
          </a:p>
          <a:p>
            <a:pPr rtl="0">
              <a:lnSpc>
                <a:spcPct val="100000"/>
              </a:lnSpc>
            </a:pPr>
            <a:endParaRPr lang="de-DE" sz="1600" b="0" strike="noStrike" spc="-1" dirty="0">
              <a:latin typeface="Arial"/>
            </a:endParaRPr>
          </a:p>
          <a:p>
            <a:pPr marL="285750" indent="-285750" rtl="0">
              <a:lnSpc>
                <a:spcPct val="100000"/>
              </a:lnSpc>
              <a:buFontTx/>
              <a:buChar char="-"/>
            </a:pPr>
            <a:r>
              <a:rPr lang="lv-lv" sz="1600" b="0" strike="noStrike" spc="-1">
                <a:latin typeface="Arial"/>
              </a:rPr>
              <a:t>lietas materiālus saskaņā ar savas dalībvalsts tiesību aktiem pārvalda Eiropas deleģētais prokurors, kurš nodarbojas ar lietu.</a:t>
            </a:r>
          </a:p>
          <a:p>
            <a:pPr marL="285750" indent="-285750" rtl="0">
              <a:lnSpc>
                <a:spcPct val="100000"/>
              </a:lnSpc>
              <a:buFontTx/>
              <a:buChar char="-"/>
            </a:pPr>
            <a:r>
              <a:rPr lang="en-gb" sz="1600" b="0" i="1" strike="noStrike" spc="-1">
                <a:latin typeface="Arial"/>
              </a:rPr>
              <a:t>EPPO</a:t>
            </a:r>
            <a:r>
              <a:rPr lang="en-gb" sz="1600" b="0" strike="noStrike" spc="-1">
                <a:latin typeface="Arial"/>
              </a:rPr>
              <a:t> reglamentā var ietvert noteikumus par lietas materiālu organizēšanu un pārvaldīšanu tādā mērā, kādā tas vajadzīgs, lai nodrošinātu </a:t>
            </a:r>
            <a:r>
              <a:rPr lang="en-gb" sz="1600" b="0" i="1" strike="noStrike" spc="-1">
                <a:latin typeface="Arial"/>
              </a:rPr>
              <a:t>EPPO </a:t>
            </a:r>
            <a:r>
              <a:rPr lang="en-gb" sz="1600" b="0" strike="noStrike" spc="-1">
                <a:latin typeface="Arial"/>
              </a:rPr>
              <a:t>kā vienotas iestādes darbību. </a:t>
            </a:r>
          </a:p>
          <a:p>
            <a:pPr marL="285750" indent="-285750" rtl="0">
              <a:lnSpc>
                <a:spcPct val="100000"/>
              </a:lnSpc>
              <a:buFontTx/>
              <a:buChar char="-"/>
            </a:pPr>
            <a:r>
              <a:rPr lang="lv-lv" sz="1600" b="0" strike="noStrike" spc="-1">
                <a:latin typeface="Arial"/>
              </a:rPr>
              <a:t>aizdomās turēto un apsūdzēto, kā arī citu procesā iesaistīto personu piekļuvi lietas materiāliem nodrošina Eiropas deleģētais prokurors, kurš nodarbojas ar lietu, saskaņā ar šā prokurora dalībvalsts tiesību aktiem.</a:t>
            </a:r>
          </a:p>
        </p:txBody>
      </p:sp>
      <p:sp>
        <p:nvSpPr>
          <p:cNvPr id="2" name="Dia számának helye 1">
            <a:extLst>
              <a:ext uri="{FF2B5EF4-FFF2-40B4-BE49-F238E27FC236}">
                <a16:creationId xmlns:a16="http://schemas.microsoft.com/office/drawing/2014/main" id="{F9309EE1-DD6D-4DB6-8D4A-0A05072574BE}"/>
              </a:ext>
            </a:extLst>
          </p:cNvPr>
          <p:cNvSpPr>
            <a:spLocks noGrp="1"/>
          </p:cNvSpPr>
          <p:nvPr>
            <p:ph type="sldNum" sz="quarter" idx="12"/>
          </p:nvPr>
        </p:nvSpPr>
        <p:spPr/>
        <p:txBody>
          <a:bodyPr rtlCol="0"/>
          <a:lstStyle/>
          <a:p>
            <a:pPr rtl="0"/>
            <a:fld id="{7579CEA6-CDEA-4F41-8961-74C0A3507F1C}" type="slidenum">
              <a:rPr lang="hu-HU" smtClean="0"/>
              <a:t>24</a:t>
            </a:fld>
            <a:endParaRPr lang="hu-H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4" name="CustomShape 1"/>
          <p:cNvSpPr/>
          <p:nvPr/>
        </p:nvSpPr>
        <p:spPr>
          <a:xfrm>
            <a:off x="838080" y="365040"/>
            <a:ext cx="9790591"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D – </a:t>
            </a:r>
            <a:r>
              <a:rPr lang="en-gb" sz="4400" b="1" i="1" strike="noStrike" spc="-1">
                <a:solidFill>
                  <a:srgbClr val="000000"/>
                </a:solidFill>
                <a:latin typeface="Calibri Light"/>
                <a:ea typeface="DejaVu Sans"/>
              </a:rPr>
              <a:t>EPPO</a:t>
            </a:r>
            <a:r>
              <a:rPr lang="en-gb" sz="4400" b="1" strike="noStrike" spc="-1">
                <a:solidFill>
                  <a:srgbClr val="000000"/>
                </a:solidFill>
                <a:latin typeface="Calibri Light"/>
                <a:ea typeface="DejaVu Sans"/>
              </a:rPr>
              <a:t> materiālu apstrāde</a:t>
            </a:r>
            <a:endParaRPr lang="de-DE" sz="4400" b="0" strike="noStrike" spc="-1" dirty="0">
              <a:latin typeface="Arial"/>
            </a:endParaRPr>
          </a:p>
        </p:txBody>
      </p:sp>
      <p:sp>
        <p:nvSpPr>
          <p:cNvPr id="115" name="CustomShape 2"/>
          <p:cNvSpPr/>
          <p:nvPr/>
        </p:nvSpPr>
        <p:spPr>
          <a:xfrm>
            <a:off x="838079" y="1825560"/>
            <a:ext cx="9790591"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p:txBody>
      </p:sp>
      <p:sp>
        <p:nvSpPr>
          <p:cNvPr id="116" name="CustomShape 3"/>
          <p:cNvSpPr/>
          <p:nvPr/>
        </p:nvSpPr>
        <p:spPr>
          <a:xfrm>
            <a:off x="720000" y="2160000"/>
            <a:ext cx="10439280" cy="2905200"/>
          </a:xfrm>
          <a:prstGeom prst="rect">
            <a:avLst/>
          </a:prstGeom>
          <a:noFill/>
          <a:ln>
            <a:noFill/>
          </a:ln>
        </p:spPr>
        <p:style>
          <a:lnRef idx="0">
            <a:scrgbClr r="0" g="0" b="0"/>
          </a:lnRef>
          <a:fillRef idx="0">
            <a:scrgbClr r="0" g="0" b="0"/>
          </a:fillRef>
          <a:effectRef idx="0">
            <a:scrgbClr r="0" g="0" b="0"/>
          </a:effectRef>
          <a:fontRef idx="minor"/>
        </p:style>
      </p:sp>
      <p:sp>
        <p:nvSpPr>
          <p:cNvPr id="117" name="CustomShape 4"/>
          <p:cNvSpPr/>
          <p:nvPr/>
        </p:nvSpPr>
        <p:spPr>
          <a:xfrm>
            <a:off x="838079" y="1825560"/>
            <a:ext cx="9790591" cy="487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marL="216000" indent="-215640" rtl="0">
              <a:lnSpc>
                <a:spcPct val="100000"/>
              </a:lnSpc>
              <a:spcBef>
                <a:spcPts val="1417"/>
              </a:spcBef>
              <a:buClr>
                <a:srgbClr val="000000"/>
              </a:buClr>
              <a:buSzPct val="45000"/>
              <a:buFont typeface="Wingdings" charset="2"/>
              <a:buChar char=""/>
            </a:pPr>
            <a:r>
              <a:rPr lang="lv-lv" sz="2600" b="1" strike="noStrike" spc="-1">
                <a:latin typeface="Arial"/>
              </a:rPr>
              <a:t>Regula Nr. 2017/1939: datu aizsardzība</a:t>
            </a:r>
            <a:endParaRPr lang="de-DE" sz="2600" b="0" strike="noStrike" spc="-1" dirty="0">
              <a:latin typeface="Arial"/>
            </a:endParaRPr>
          </a:p>
          <a:p>
            <a:pPr marL="216000" indent="-215640" rtl="0">
              <a:lnSpc>
                <a:spcPct val="100000"/>
              </a:lnSpc>
              <a:spcBef>
                <a:spcPts val="1417"/>
              </a:spcBef>
              <a:buClr>
                <a:srgbClr val="000000"/>
              </a:buClr>
              <a:buSzPct val="45000"/>
              <a:buFont typeface="Wingdings" charset="2"/>
              <a:buChar char=""/>
            </a:pPr>
            <a:r>
              <a:rPr lang="lv-lv" sz="2400" b="0" strike="noStrike" spc="-1">
                <a:latin typeface="Arial"/>
              </a:rPr>
              <a:t>Ik pēc trīs gadiem: pārskata, vai </a:t>
            </a:r>
            <a:r>
              <a:rPr lang="en-gb" sz="2400" b="0" i="1" strike="noStrike" spc="-1">
                <a:latin typeface="Arial"/>
              </a:rPr>
              <a:t>EPPO</a:t>
            </a:r>
            <a:r>
              <a:rPr lang="en-gb" sz="2400" b="0" strike="noStrike" spc="-1">
                <a:latin typeface="Arial"/>
              </a:rPr>
              <a:t> ir nepieciešams turpināt glabāt personas datus (50. panta 1. punkts)</a:t>
            </a:r>
          </a:p>
          <a:p>
            <a:pPr marL="216000" indent="-215640" rtl="0">
              <a:lnSpc>
                <a:spcPct val="100000"/>
              </a:lnSpc>
              <a:spcBef>
                <a:spcPts val="1417"/>
              </a:spcBef>
              <a:buClr>
                <a:srgbClr val="000000"/>
              </a:buClr>
              <a:buSzPct val="45000"/>
              <a:buFont typeface="Wingdings" charset="2"/>
              <a:buChar char=""/>
            </a:pPr>
            <a:r>
              <a:rPr lang="lv-lv" sz="2400" b="0" strike="noStrike" spc="-1">
                <a:latin typeface="Arial"/>
                <a:ea typeface="Microsoft YaHei"/>
              </a:rPr>
              <a:t>Pēc galīgā lēmuma personas dati jādzēš (50. panta 2. punkts)</a:t>
            </a:r>
            <a:br>
              <a:rPr dirty="0"/>
            </a:br>
            <a:r>
              <a:rPr lang="lv-lv" sz="2600" b="0" strike="noStrike" spc="-1">
                <a:latin typeface="Arial"/>
                <a:ea typeface="Microsoft YaHei"/>
              </a:rPr>
              <a:t> </a:t>
            </a:r>
            <a:endParaRPr lang="de-DE" sz="2600" b="0" strike="noStrike" spc="-1" dirty="0">
              <a:latin typeface="Arial"/>
            </a:endParaRPr>
          </a:p>
          <a:p>
            <a:pPr rtl="0">
              <a:lnSpc>
                <a:spcPct val="100000"/>
              </a:lnSpc>
            </a:pPr>
            <a:r>
              <a:rPr lang="lv-lv" sz="2600" b="0" strike="noStrike" spc="-1">
                <a:latin typeface="Arial"/>
                <a:ea typeface="Microsoft YaHei"/>
              </a:rPr>
              <a:t>	</a:t>
            </a:r>
            <a:r>
              <a:rPr lang="lv-lv" sz="2400" b="0" strike="noStrike" spc="-1">
                <a:latin typeface="Arial"/>
                <a:ea typeface="Microsoft YaHei"/>
              </a:rPr>
              <a:t>→ Laikus jādomā par  	datu/datņu atzīmēm, atribūtiem, laika zīmogiem utt., glabājot un/vai izveidojot datus/datnes. </a:t>
            </a:r>
            <a:br>
              <a:rPr sz="1600" dirty="0"/>
            </a:br>
            <a:br>
              <a:rPr sz="1600" dirty="0"/>
            </a:br>
            <a:r>
              <a:rPr lang="lv-lv" sz="2400" b="0" strike="noStrike" spc="-1">
                <a:latin typeface="Arial"/>
                <a:ea typeface="Microsoft YaHei"/>
              </a:rPr>
              <a:t>	→ Kad ir pienācis laiks pārskatīšanai/izdzēšanai,  			par to domāt ir jau par vēlu.</a:t>
            </a:r>
            <a:endParaRPr lang="de-DE" sz="2400" b="0" strike="noStrike" spc="-1" dirty="0">
              <a:latin typeface="Arial"/>
            </a:endParaRPr>
          </a:p>
        </p:txBody>
      </p:sp>
      <p:sp>
        <p:nvSpPr>
          <p:cNvPr id="2" name="Dia számának helye 1">
            <a:extLst>
              <a:ext uri="{FF2B5EF4-FFF2-40B4-BE49-F238E27FC236}">
                <a16:creationId xmlns:a16="http://schemas.microsoft.com/office/drawing/2014/main" id="{522A434B-99D9-42A9-9D0A-CD2972BCC058}"/>
              </a:ext>
            </a:extLst>
          </p:cNvPr>
          <p:cNvSpPr>
            <a:spLocks noGrp="1"/>
          </p:cNvSpPr>
          <p:nvPr>
            <p:ph type="sldNum" sz="quarter" idx="12"/>
          </p:nvPr>
        </p:nvSpPr>
        <p:spPr/>
        <p:txBody>
          <a:bodyPr rtlCol="0"/>
          <a:lstStyle/>
          <a:p>
            <a:pPr rtl="0"/>
            <a:fld id="{7579CEA6-CDEA-4F41-8961-74C0A3507F1C}" type="slidenum">
              <a:rPr lang="hu-HU" smtClean="0"/>
              <a:t>25</a:t>
            </a:fld>
            <a:endParaRPr lang="hu-H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8"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D – </a:t>
            </a:r>
            <a:r>
              <a:rPr lang="en-gb" sz="4400" b="1" i="1" strike="noStrike" spc="-1">
                <a:solidFill>
                  <a:srgbClr val="000000"/>
                </a:solidFill>
                <a:latin typeface="Calibri Light"/>
                <a:ea typeface="DejaVu Sans"/>
              </a:rPr>
              <a:t>EPPO</a:t>
            </a:r>
            <a:r>
              <a:rPr lang="en-gb" sz="4400" b="1" strike="noStrike" spc="-1">
                <a:solidFill>
                  <a:srgbClr val="000000"/>
                </a:solidFill>
                <a:latin typeface="Calibri Light"/>
                <a:ea typeface="DejaVu Sans"/>
              </a:rPr>
              <a:t> materiālu apstrāde</a:t>
            </a:r>
            <a:endParaRPr lang="de-DE" sz="4400" b="0" strike="noStrike" spc="-1" dirty="0">
              <a:latin typeface="Arial"/>
            </a:endParaRPr>
          </a:p>
        </p:txBody>
      </p:sp>
      <p:sp>
        <p:nvSpPr>
          <p:cNvPr id="119" name="CustomShape 2"/>
          <p:cNvSpPr/>
          <p:nvPr/>
        </p:nvSpPr>
        <p:spPr>
          <a:xfrm>
            <a:off x="802080" y="1825560"/>
            <a:ext cx="9806926"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90000"/>
              </a:lnSpc>
              <a:spcBef>
                <a:spcPts val="1001"/>
              </a:spcBef>
            </a:pPr>
            <a:endParaRPr lang="de-DE" sz="1800" b="0" strike="noStrike" spc="-1" dirty="0">
              <a:latin typeface="Arial"/>
            </a:endParaRPr>
          </a:p>
          <a:p>
            <a:pPr marL="228600" indent="-226440" rtl="0">
              <a:lnSpc>
                <a:spcPct val="90000"/>
              </a:lnSpc>
              <a:spcBef>
                <a:spcPts val="1001"/>
              </a:spcBef>
              <a:buClr>
                <a:srgbClr val="000000"/>
              </a:buClr>
              <a:buFont typeface="Arial"/>
              <a:buChar char="•"/>
            </a:pPr>
            <a:r>
              <a:rPr lang="lv-lv" sz="2800" b="0" strike="noStrike" spc="-1">
                <a:solidFill>
                  <a:srgbClr val="000000"/>
                </a:solidFill>
                <a:latin typeface="Calibri"/>
                <a:ea typeface="DejaVu Sans"/>
              </a:rPr>
              <a:t>Valsts tiesību akti par materiālu apstrādi</a:t>
            </a:r>
            <a:endParaRPr lang="de-DE" sz="2800" b="0" strike="noStrike" spc="-1" dirty="0">
              <a:latin typeface="Arial"/>
            </a:endParaRPr>
          </a:p>
          <a:p>
            <a:pPr rtl="0">
              <a:lnSpc>
                <a:spcPct val="90000"/>
              </a:lnSpc>
              <a:spcBef>
                <a:spcPts val="1001"/>
              </a:spcBef>
            </a:pPr>
            <a:endParaRPr lang="de-DE" sz="2800" b="0" strike="noStrike" spc="-1" dirty="0">
              <a:latin typeface="Arial"/>
            </a:endParaRPr>
          </a:p>
          <a:p>
            <a:pPr marL="1440" rtl="0">
              <a:lnSpc>
                <a:spcPct val="90000"/>
              </a:lnSpc>
              <a:spcBef>
                <a:spcPts val="1001"/>
              </a:spcBef>
            </a:pPr>
            <a:r>
              <a:rPr lang="lv-lv" sz="2800" b="0" strike="noStrike" spc="-1">
                <a:solidFill>
                  <a:srgbClr val="000000"/>
                </a:solidFill>
                <a:latin typeface="Calibri"/>
                <a:ea typeface="DejaVu Sans"/>
              </a:rPr>
              <a:t>	(dalībvalstu ekspertu paziņojumi)</a:t>
            </a:r>
            <a:endParaRPr lang="de-DE" sz="2800" b="0" strike="noStrike" spc="-1" dirty="0">
              <a:latin typeface="Arial"/>
            </a:endParaRPr>
          </a:p>
          <a:p>
            <a:pPr marL="1440" rtl="0">
              <a:lnSpc>
                <a:spcPct val="90000"/>
              </a:lnSpc>
              <a:spcBef>
                <a:spcPts val="1001"/>
              </a:spcBef>
            </a:pPr>
            <a:endParaRPr lang="de-DE" sz="2800" b="0" strike="noStrike" spc="-1" dirty="0">
              <a:latin typeface="Arial"/>
            </a:endParaRPr>
          </a:p>
          <a:p>
            <a:pPr marL="1440" rtl="0">
              <a:lnSpc>
                <a:spcPct val="90000"/>
              </a:lnSpc>
              <a:spcBef>
                <a:spcPts val="1001"/>
              </a:spcBef>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F77CDDEA-F6A9-4521-A20B-BB49A86491CA}"/>
              </a:ext>
            </a:extLst>
          </p:cNvPr>
          <p:cNvSpPr>
            <a:spLocks noGrp="1"/>
          </p:cNvSpPr>
          <p:nvPr>
            <p:ph type="sldNum" sz="quarter" idx="12"/>
          </p:nvPr>
        </p:nvSpPr>
        <p:spPr/>
        <p:txBody>
          <a:bodyPr rtlCol="0"/>
          <a:lstStyle/>
          <a:p>
            <a:pPr rtl="0"/>
            <a:fld id="{7579CEA6-CDEA-4F41-8961-74C0A3507F1C}" type="slidenum">
              <a:rPr lang="hu-HU" smtClean="0"/>
              <a:t>26</a:t>
            </a:fld>
            <a:endParaRPr lang="hu-H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2" name="CustomShape 1"/>
          <p:cNvSpPr/>
          <p:nvPr/>
        </p:nvSpPr>
        <p:spPr>
          <a:xfrm>
            <a:off x="838080" y="196920"/>
            <a:ext cx="9780759"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A – Labi izstrādātas materiālu apstrādes sistēmas nozīme</a:t>
            </a:r>
            <a:endParaRPr lang="de-DE" sz="4400" b="0" strike="noStrike" spc="-1" dirty="0">
              <a:latin typeface="Arial"/>
            </a:endParaRPr>
          </a:p>
        </p:txBody>
      </p:sp>
      <p:sp>
        <p:nvSpPr>
          <p:cNvPr id="43"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p:txBody>
      </p:sp>
      <p:sp>
        <p:nvSpPr>
          <p:cNvPr id="44" name="CustomShape 3"/>
          <p:cNvSpPr/>
          <p:nvPr/>
        </p:nvSpPr>
        <p:spPr>
          <a:xfrm>
            <a:off x="753840" y="2000880"/>
            <a:ext cx="9864999" cy="3998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100000"/>
              </a:lnSpc>
            </a:pPr>
            <a:r>
              <a:rPr lang="lv-lv" sz="2400" b="0" strike="noStrike" spc="-1">
                <a:latin typeface="Calibri"/>
              </a:rPr>
              <a:t>- (kriminālie) materiāli ir izmeklētāju komandas veiktā izmeklēšanas darba 			realizācija,</a:t>
            </a:r>
            <a:endParaRPr lang="de-DE" sz="2400" b="0" strike="noStrike" spc="-1" dirty="0">
              <a:latin typeface="Arial"/>
            </a:endParaRPr>
          </a:p>
          <a:p>
            <a:pPr rtl="0">
              <a:lnSpc>
                <a:spcPct val="100000"/>
              </a:lnSpc>
            </a:pPr>
            <a:endParaRPr lang="de-DE" sz="2400" b="0" strike="noStrike" spc="-1" dirty="0">
              <a:latin typeface="Arial"/>
            </a:endParaRPr>
          </a:p>
          <a:p>
            <a:pPr rtl="0">
              <a:lnSpc>
                <a:spcPct val="100000"/>
              </a:lnSpc>
            </a:pPr>
            <a:r>
              <a:rPr lang="lv-lv" sz="2400" b="0" strike="noStrike" spc="-1">
                <a:latin typeface="Calibri"/>
              </a:rPr>
              <a:t>- materiāli nav tikai dažādu dokumentu apkopojums vai 					izmeklējamo notikumu hronoloģisks saraksts,</a:t>
            </a:r>
            <a:endParaRPr lang="de-DE" sz="2400" b="0" strike="noStrike" spc="-1" dirty="0">
              <a:latin typeface="Arial"/>
            </a:endParaRPr>
          </a:p>
          <a:p>
            <a:pPr rtl="0">
              <a:lnSpc>
                <a:spcPct val="100000"/>
              </a:lnSpc>
            </a:pPr>
            <a:endParaRPr lang="de-DE" sz="2400" b="0" strike="noStrike" spc="-1" dirty="0">
              <a:latin typeface="Arial"/>
            </a:endParaRPr>
          </a:p>
          <a:p>
            <a:pPr rtl="0">
              <a:lnSpc>
                <a:spcPct val="100000"/>
              </a:lnSpc>
            </a:pPr>
            <a:r>
              <a:rPr lang="lv-lv" sz="2400" b="0" strike="noStrike" spc="-1">
                <a:latin typeface="Calibri"/>
              </a:rPr>
              <a:t>- kopumā materiāli ir 		 labi pārdomāta izmeklēšanas darba organizēta un saprotama izpausme,</a:t>
            </a:r>
            <a:endParaRPr lang="de-DE" sz="2400" b="0" strike="noStrike" spc="-1" dirty="0">
              <a:latin typeface="Arial"/>
            </a:endParaRPr>
          </a:p>
          <a:p>
            <a:pPr rtl="0">
              <a:lnSpc>
                <a:spcPct val="100000"/>
              </a:lnSpc>
            </a:pPr>
            <a:endParaRPr lang="de-DE" sz="2400" b="0" strike="noStrike" spc="-1" dirty="0">
              <a:latin typeface="Arial"/>
            </a:endParaRPr>
          </a:p>
          <a:p>
            <a:pPr rtl="0">
              <a:lnSpc>
                <a:spcPct val="100000"/>
              </a:lnSpc>
            </a:pPr>
            <a:r>
              <a:rPr lang="lv-lv" sz="2400" b="0" strike="noStrike" spc="-1">
                <a:latin typeface="Calibri"/>
              </a:rPr>
              <a:t>- materiāli ir pamats, lai pieņemtu lēmumus par aizdomās turēto, 		un tādēļ savā struktūrā tiem jābūt pašizskaidrojošiem.</a:t>
            </a:r>
            <a:endParaRPr lang="de-DE" sz="2400" b="0" strike="noStrike" spc="-1" dirty="0">
              <a:latin typeface="Arial"/>
            </a:endParaRPr>
          </a:p>
        </p:txBody>
      </p:sp>
      <p:sp>
        <p:nvSpPr>
          <p:cNvPr id="2" name="Dia számának helye 1">
            <a:extLst>
              <a:ext uri="{FF2B5EF4-FFF2-40B4-BE49-F238E27FC236}">
                <a16:creationId xmlns:a16="http://schemas.microsoft.com/office/drawing/2014/main" id="{F0FEC94C-7515-4384-BA0A-B1BC7AF7DB4C}"/>
              </a:ext>
            </a:extLst>
          </p:cNvPr>
          <p:cNvSpPr>
            <a:spLocks noGrp="1"/>
          </p:cNvSpPr>
          <p:nvPr>
            <p:ph type="sldNum" sz="quarter" idx="12"/>
          </p:nvPr>
        </p:nvSpPr>
        <p:spPr/>
        <p:txBody>
          <a:bodyPr rtlCol="0"/>
          <a:lstStyle/>
          <a:p>
            <a:pPr rtl="0"/>
            <a:fld id="{7579CEA6-CDEA-4F41-8961-74C0A3507F1C}" type="slidenum">
              <a:rPr lang="hu-HU" smtClean="0"/>
              <a:t>3</a:t>
            </a:fld>
            <a:endParaRPr 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5" name="CustomShape 1"/>
          <p:cNvSpPr/>
          <p:nvPr/>
        </p:nvSpPr>
        <p:spPr>
          <a:xfrm>
            <a:off x="838080" y="365040"/>
            <a:ext cx="9780759"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A – Labi izstrādātas materiālu apstrādes sistēmas nozīme</a:t>
            </a:r>
            <a:endParaRPr lang="de-DE" sz="4400" b="0" strike="noStrike" spc="-1" dirty="0">
              <a:latin typeface="Arial"/>
            </a:endParaRPr>
          </a:p>
        </p:txBody>
      </p:sp>
      <p:sp>
        <p:nvSpPr>
          <p:cNvPr id="46"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p:txBody>
      </p:sp>
      <p:sp>
        <p:nvSpPr>
          <p:cNvPr id="47" name="CustomShape 3"/>
          <p:cNvSpPr/>
          <p:nvPr/>
        </p:nvSpPr>
        <p:spPr>
          <a:xfrm>
            <a:off x="753840" y="1886810"/>
            <a:ext cx="9864999" cy="4353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100000"/>
              </a:lnSpc>
            </a:pPr>
            <a:r>
              <a:rPr lang="lv-lv" sz="2800" b="0" strike="noStrike" spc="-1">
                <a:latin typeface="Calibri"/>
              </a:rPr>
              <a:t>Materiālu veidi: </a:t>
            </a:r>
            <a:endParaRPr lang="de-DE" sz="2800" b="0" strike="noStrike" spc="-1" dirty="0">
              <a:latin typeface="Arial"/>
            </a:endParaRPr>
          </a:p>
          <a:p>
            <a:pPr rtl="0">
              <a:lnSpc>
                <a:spcPct val="100000"/>
              </a:lnSpc>
            </a:pPr>
            <a:endParaRPr lang="de-DE" sz="2800" b="0" strike="noStrike" spc="-1" dirty="0">
              <a:latin typeface="Arial"/>
            </a:endParaRPr>
          </a:p>
          <a:p>
            <a:pPr rtl="0">
              <a:lnSpc>
                <a:spcPct val="100000"/>
              </a:lnSpc>
            </a:pPr>
            <a:r>
              <a:rPr lang="lv-lv" sz="2800" b="0" strike="noStrike" spc="-1">
                <a:latin typeface="Calibri"/>
              </a:rPr>
              <a:t> &gt; papīra materiāli / elektroniski materiāli</a:t>
            </a:r>
            <a:endParaRPr lang="de-DE" sz="2800" b="0" strike="noStrike" spc="-1" dirty="0">
              <a:latin typeface="Arial"/>
            </a:endParaRPr>
          </a:p>
          <a:p>
            <a:pPr rtl="0">
              <a:lnSpc>
                <a:spcPct val="100000"/>
              </a:lnSpc>
            </a:pPr>
            <a:endParaRPr lang="de-DE" sz="2800" b="0" strike="noStrike" spc="-1" dirty="0">
              <a:latin typeface="Arial"/>
            </a:endParaRPr>
          </a:p>
          <a:p>
            <a:pPr rtl="0">
              <a:lnSpc>
                <a:spcPct val="100000"/>
              </a:lnSpc>
            </a:pPr>
            <a:endParaRPr lang="de-DE" sz="2800" b="0" strike="noStrike" spc="-1" dirty="0">
              <a:latin typeface="Arial"/>
            </a:endParaRPr>
          </a:p>
          <a:p>
            <a:pPr rtl="0">
              <a:lnSpc>
                <a:spcPct val="100000"/>
              </a:lnSpc>
            </a:pPr>
            <a:r>
              <a:rPr lang="lv-lv" sz="2800" b="0" strike="noStrike" spc="-1">
                <a:latin typeface="Calibri"/>
              </a:rPr>
              <a:t>Domājot par nākotni: </a:t>
            </a:r>
            <a:endParaRPr lang="de-DE" sz="2800" b="0" strike="noStrike" spc="-1" dirty="0">
              <a:latin typeface="Arial"/>
            </a:endParaRPr>
          </a:p>
          <a:p>
            <a:pPr rtl="0">
              <a:lnSpc>
                <a:spcPct val="100000"/>
              </a:lnSpc>
            </a:pPr>
            <a:endParaRPr lang="de-DE" sz="2800" b="0" strike="noStrike" spc="-1" dirty="0">
              <a:latin typeface="Arial"/>
            </a:endParaRPr>
          </a:p>
          <a:p>
            <a:pPr rtl="0">
              <a:lnSpc>
                <a:spcPct val="100000"/>
              </a:lnSpc>
            </a:pPr>
            <a:r>
              <a:rPr lang="lv-lv" sz="2800" b="0" strike="noStrike" spc="-1">
                <a:latin typeface="Calibri"/>
              </a:rPr>
              <a:t>&gt; turpmākas izmaiņas ir problemātiskas</a:t>
            </a:r>
            <a:endParaRPr lang="de-DE" sz="2800" b="0" strike="noStrike" spc="-1" dirty="0">
              <a:latin typeface="Arial"/>
            </a:endParaRPr>
          </a:p>
          <a:p>
            <a:pPr rtl="0">
              <a:lnSpc>
                <a:spcPct val="100000"/>
              </a:lnSpc>
            </a:pPr>
            <a:endParaRPr lang="de-DE" sz="2800" b="0" strike="noStrike" spc="-1" dirty="0">
              <a:latin typeface="Arial"/>
            </a:endParaRPr>
          </a:p>
          <a:p>
            <a:pPr rtl="0">
              <a:lnSpc>
                <a:spcPct val="100000"/>
              </a:lnSpc>
            </a:pPr>
            <a:endParaRPr lang="de-DE" sz="2800" b="0" strike="noStrike" spc="-1" dirty="0">
              <a:latin typeface="Arial"/>
            </a:endParaRPr>
          </a:p>
          <a:p>
            <a:pPr rtl="0">
              <a:lnSpc>
                <a:spcPct val="100000"/>
              </a:lnSpc>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E29CFDCB-ADCA-4DDB-A8F2-A21F1CE60FB5}"/>
              </a:ext>
            </a:extLst>
          </p:cNvPr>
          <p:cNvSpPr>
            <a:spLocks noGrp="1"/>
          </p:cNvSpPr>
          <p:nvPr>
            <p:ph type="sldNum" sz="quarter" idx="12"/>
          </p:nvPr>
        </p:nvSpPr>
        <p:spPr/>
        <p:txBody>
          <a:bodyPr rtlCol="0"/>
          <a:lstStyle/>
          <a:p>
            <a:pPr rtl="0"/>
            <a:fld id="{7579CEA6-CDEA-4F41-8961-74C0A3507F1C}" type="slidenum">
              <a:rPr lang="hu-HU" smtClean="0"/>
              <a:t>4</a:t>
            </a:fld>
            <a:endParaRPr 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8" name="CustomShape 1"/>
          <p:cNvSpPr/>
          <p:nvPr/>
        </p:nvSpPr>
        <p:spPr>
          <a:xfrm>
            <a:off x="838080" y="365040"/>
            <a:ext cx="9790591"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A – Labi izstrādātas materiālu apstrādes sistēmas nozīme</a:t>
            </a:r>
            <a:endParaRPr lang="de-DE" sz="4400" b="0" strike="noStrike" spc="-1" dirty="0">
              <a:latin typeface="Arial"/>
            </a:endParaRPr>
          </a:p>
        </p:txBody>
      </p:sp>
      <p:sp>
        <p:nvSpPr>
          <p:cNvPr id="49"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a:p>
            <a:pPr rtl="0">
              <a:lnSpc>
                <a:spcPct val="90000"/>
              </a:lnSpc>
              <a:spcBef>
                <a:spcPts val="1001"/>
              </a:spcBef>
            </a:pPr>
            <a:endParaRPr lang="de-DE" sz="1800" b="0" strike="noStrike" spc="-1">
              <a:latin typeface="Arial"/>
            </a:endParaRPr>
          </a:p>
        </p:txBody>
      </p:sp>
      <p:sp>
        <p:nvSpPr>
          <p:cNvPr id="50" name="CustomShape 3"/>
          <p:cNvSpPr/>
          <p:nvPr/>
        </p:nvSpPr>
        <p:spPr>
          <a:xfrm>
            <a:off x="753840" y="1911695"/>
            <a:ext cx="9874831" cy="4353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Autofit/>
          </a:bodyPr>
          <a:lstStyle/>
          <a:p>
            <a:pPr rtl="0">
              <a:lnSpc>
                <a:spcPct val="100000"/>
              </a:lnSpc>
            </a:pPr>
            <a:r>
              <a:rPr lang="lv-lv" sz="2800" b="0" strike="noStrike" spc="-1">
                <a:latin typeface="Calibri"/>
              </a:rPr>
              <a:t>Ir tikai vieni materiāli: </a:t>
            </a:r>
            <a:endParaRPr lang="de-DE" sz="2800" b="0" strike="noStrike" spc="-1" dirty="0">
              <a:latin typeface="Arial"/>
            </a:endParaRPr>
          </a:p>
          <a:p>
            <a:pPr rtl="0">
              <a:lnSpc>
                <a:spcPct val="100000"/>
              </a:lnSpc>
            </a:pPr>
            <a:endParaRPr lang="de-DE" sz="2800" b="0" strike="noStrike" spc="-1" dirty="0">
              <a:latin typeface="Arial"/>
            </a:endParaRPr>
          </a:p>
          <a:p>
            <a:pPr algn="just" rtl="0">
              <a:lnSpc>
                <a:spcPct val="100000"/>
              </a:lnSpc>
            </a:pPr>
            <a:r>
              <a:rPr lang="lv-lv" sz="2800" b="0" strike="noStrike" spc="-1">
                <a:latin typeface="Calibri"/>
              </a:rPr>
              <a:t>piekļuve materiāliem būs daudzām dažādām personām/aģentūrām, kuras strādā atšķirīgi / kurām ir atšķirīgas pieejas, un tām ir viegli jāsaprot to struktūra.</a:t>
            </a:r>
            <a:endParaRPr lang="de-DE" sz="2800" b="0" strike="noStrike" spc="-1" dirty="0">
              <a:latin typeface="Arial"/>
            </a:endParaRPr>
          </a:p>
          <a:p>
            <a:pPr algn="just" rtl="0">
              <a:lnSpc>
                <a:spcPct val="100000"/>
              </a:lnSpc>
            </a:pPr>
            <a:endParaRPr lang="de-DE" sz="2800" b="0" strike="noStrike" spc="-1" dirty="0">
              <a:latin typeface="Arial"/>
            </a:endParaRPr>
          </a:p>
          <a:p>
            <a:pPr algn="just" rtl="0">
              <a:lnSpc>
                <a:spcPct val="100000"/>
              </a:lnSpc>
            </a:pPr>
            <a:r>
              <a:rPr lang="lv-lv" sz="2800" b="0" strike="noStrike" spc="-1">
                <a:latin typeface="Calibri"/>
              </a:rPr>
              <a:t>It īpaši </a:t>
            </a:r>
            <a:r>
              <a:rPr lang="en-gb" sz="2800" b="0" i="1" strike="noStrike" spc="-1">
                <a:latin typeface="Calibri"/>
              </a:rPr>
              <a:t>EPPO</a:t>
            </a:r>
            <a:r>
              <a:rPr lang="en-gb" sz="2800" b="0" strike="noStrike" spc="-1">
                <a:latin typeface="Calibri"/>
              </a:rPr>
              <a:t> līmenī: ir dažādi (starptautiski) dalībnieki ar dažādām interesēm, kas strādā ar to pašu lietu un pie tās, taču uz spēles ir likta tikai viena materiālu struktūra.</a:t>
            </a:r>
            <a:endParaRPr lang="de-DE" sz="2800" b="0" strike="noStrike" spc="-1" dirty="0">
              <a:latin typeface="Arial"/>
            </a:endParaRPr>
          </a:p>
          <a:p>
            <a:pPr rtl="0">
              <a:lnSpc>
                <a:spcPct val="100000"/>
              </a:lnSpc>
            </a:pPr>
            <a:endParaRPr lang="de-DE" sz="2800" b="0" strike="noStrike" spc="-1" dirty="0">
              <a:latin typeface="Arial"/>
            </a:endParaRPr>
          </a:p>
          <a:p>
            <a:pPr rtl="0">
              <a:lnSpc>
                <a:spcPct val="100000"/>
              </a:lnSpc>
            </a:pPr>
            <a:endParaRPr lang="de-DE" sz="2800" b="0" strike="noStrike" spc="-1" dirty="0">
              <a:latin typeface="Arial"/>
            </a:endParaRPr>
          </a:p>
        </p:txBody>
      </p:sp>
      <p:sp>
        <p:nvSpPr>
          <p:cNvPr id="2" name="Dia számának helye 1">
            <a:extLst>
              <a:ext uri="{FF2B5EF4-FFF2-40B4-BE49-F238E27FC236}">
                <a16:creationId xmlns:a16="http://schemas.microsoft.com/office/drawing/2014/main" id="{B4EDD43C-904F-4F0E-983C-8438EDF2D93E}"/>
              </a:ext>
            </a:extLst>
          </p:cNvPr>
          <p:cNvSpPr>
            <a:spLocks noGrp="1"/>
          </p:cNvSpPr>
          <p:nvPr>
            <p:ph type="sldNum" sz="quarter" idx="12"/>
          </p:nvPr>
        </p:nvSpPr>
        <p:spPr/>
        <p:txBody>
          <a:bodyPr rtlCol="0"/>
          <a:lstStyle/>
          <a:p>
            <a:pPr rtl="0"/>
            <a:fld id="{7579CEA6-CDEA-4F41-8961-74C0A3507F1C}" type="slidenum">
              <a:rPr lang="hu-HU" smtClean="0"/>
              <a:t>5</a:t>
            </a:fld>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 name="CustomShape 1"/>
          <p:cNvSpPr/>
          <p:nvPr/>
        </p:nvSpPr>
        <p:spPr>
          <a:xfrm>
            <a:off x="838080" y="365040"/>
            <a:ext cx="9780759"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B – Materiālu apstrādes tehniskie aspekti</a:t>
            </a:r>
            <a:endParaRPr lang="de-DE" sz="4400" b="0" strike="noStrike" spc="-1" dirty="0">
              <a:latin typeface="Arial"/>
            </a:endParaRPr>
          </a:p>
        </p:txBody>
      </p:sp>
      <p:sp>
        <p:nvSpPr>
          <p:cNvPr id="52"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53" name="CustomShape 3"/>
          <p:cNvSpPr/>
          <p:nvPr/>
        </p:nvSpPr>
        <p:spPr>
          <a:xfrm>
            <a:off x="628920" y="1870030"/>
            <a:ext cx="9989919" cy="4088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rmAutofit/>
          </a:bodyPr>
          <a:lstStyle/>
          <a:p>
            <a:pPr algn="just" rtl="0">
              <a:lnSpc>
                <a:spcPct val="90000"/>
              </a:lnSpc>
              <a:spcBef>
                <a:spcPts val="1001"/>
              </a:spcBef>
            </a:pPr>
            <a:r>
              <a:rPr lang="lv-lv" sz="2800" b="0" strike="noStrike" spc="-1">
                <a:solidFill>
                  <a:srgbClr val="000000"/>
                </a:solidFill>
                <a:latin typeface="Calibri"/>
              </a:rPr>
              <a:t>Ņemot vērā augsti attīstīto digitalizāciju visās iespējamajās dzīves jomās un it īpaši ekonomiskajā dzīvē, liela apjoma elektronisko datu izņemšana un konfiskācija, izmeklējot finanšu noziegumus, vairs nav izņēmuma gadījums, bet gan pašsaprotama parādība. </a:t>
            </a:r>
            <a:endParaRPr lang="de-DE" sz="2800" b="0" strike="noStrike" spc="-1" dirty="0">
              <a:latin typeface="Arial"/>
            </a:endParaRPr>
          </a:p>
          <a:p>
            <a:pPr algn="just" rtl="0">
              <a:lnSpc>
                <a:spcPct val="90000"/>
              </a:lnSpc>
              <a:spcBef>
                <a:spcPts val="1001"/>
              </a:spcBef>
            </a:pPr>
            <a:endParaRPr lang="de-DE" sz="2800" b="0" strike="noStrike" spc="-1" dirty="0">
              <a:latin typeface="Arial"/>
            </a:endParaRPr>
          </a:p>
          <a:p>
            <a:pPr algn="just" rtl="0">
              <a:lnSpc>
                <a:spcPct val="90000"/>
              </a:lnSpc>
              <a:spcBef>
                <a:spcPts val="1001"/>
              </a:spcBef>
            </a:pPr>
            <a:r>
              <a:rPr lang="lv-lv" sz="2800" b="0" strike="noStrike" spc="-1">
                <a:solidFill>
                  <a:srgbClr val="000000"/>
                </a:solidFill>
                <a:latin typeface="Calibri"/>
              </a:rPr>
              <a:t>Bieži tiek atrasti dati — pat mazos uzņēmumos — vairāku terabaitu apjomā, kas atbilst vairākiem elektroniskajiem dokumentiem trīsciparu miljonu apmērā. Tas izmeklēšanas iestādēm rada vairākas problēmas.</a:t>
            </a:r>
            <a:endParaRPr lang="de-DE" sz="2800" b="0" strike="noStrike" spc="-1" dirty="0">
              <a:latin typeface="Arial"/>
            </a:endParaRPr>
          </a:p>
        </p:txBody>
      </p:sp>
      <p:sp>
        <p:nvSpPr>
          <p:cNvPr id="2" name="Dia számának helye 1">
            <a:extLst>
              <a:ext uri="{FF2B5EF4-FFF2-40B4-BE49-F238E27FC236}">
                <a16:creationId xmlns:a16="http://schemas.microsoft.com/office/drawing/2014/main" id="{5527DA62-3230-4F97-97B4-2EC420ACEBEC}"/>
              </a:ext>
            </a:extLst>
          </p:cNvPr>
          <p:cNvSpPr>
            <a:spLocks noGrp="1"/>
          </p:cNvSpPr>
          <p:nvPr>
            <p:ph type="sldNum" sz="quarter" idx="12"/>
          </p:nvPr>
        </p:nvSpPr>
        <p:spPr/>
        <p:txBody>
          <a:bodyPr rtlCol="0"/>
          <a:lstStyle/>
          <a:p>
            <a:pPr rtl="0"/>
            <a:fld id="{7579CEA6-CDEA-4F41-8961-74C0A3507F1C}" type="slidenum">
              <a:rPr lang="hu-HU" smtClean="0"/>
              <a:t>6</a:t>
            </a:fld>
            <a:endParaRPr lang="hu-H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B – Materiālu apstrādes tehniskie aspekti</a:t>
            </a:r>
            <a:endParaRPr lang="de-DE" sz="4400" b="0" strike="noStrike" spc="-1" dirty="0">
              <a:latin typeface="Arial"/>
            </a:endParaRPr>
          </a:p>
        </p:txBody>
      </p:sp>
      <p:sp>
        <p:nvSpPr>
          <p:cNvPr id="52"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53" name="CustomShape 3"/>
          <p:cNvSpPr/>
          <p:nvPr/>
        </p:nvSpPr>
        <p:spPr>
          <a:xfrm>
            <a:off x="628920" y="1688400"/>
            <a:ext cx="9980086" cy="448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rmAutofit lnSpcReduction="10000"/>
          </a:bodyPr>
          <a:lstStyle/>
          <a:p>
            <a:pPr algn="just" rtl="0">
              <a:lnSpc>
                <a:spcPct val="90000"/>
              </a:lnSpc>
              <a:spcBef>
                <a:spcPts val="1001"/>
              </a:spcBef>
            </a:pPr>
            <a:r>
              <a:rPr lang="lv-lv" sz="2800" spc="-1">
                <a:solidFill>
                  <a:srgbClr val="000000"/>
                </a:solidFill>
                <a:latin typeface="Calibri"/>
              </a:rPr>
              <a:t>Ņemiet vērā, ka ir </a:t>
            </a:r>
            <a:r>
              <a:rPr lang="lv-lv" sz="2800" b="0" strike="noStrike" spc="-1">
                <a:solidFill>
                  <a:srgbClr val="000000"/>
                </a:solidFill>
                <a:latin typeface="Calibri"/>
              </a:rPr>
              <a:t> </a:t>
            </a:r>
            <a:r>
              <a:rPr lang="lv-lv" sz="2800" spc="-1">
                <a:solidFill>
                  <a:srgbClr val="000000"/>
                </a:solidFill>
                <a:latin typeface="Calibri"/>
              </a:rPr>
              <a:t>dažādas iestādes, kas ir atbildīgas par datu piegādi, kurām var būt atšķirīgas organizatoriskās prioritātes:</a:t>
            </a:r>
          </a:p>
          <a:p>
            <a:pPr algn="just" rtl="0">
              <a:lnSpc>
                <a:spcPct val="90000"/>
              </a:lnSpc>
              <a:spcBef>
                <a:spcPts val="1001"/>
              </a:spcBef>
            </a:pPr>
            <a:endParaRPr lang="de-DE" sz="1400" spc="-1" dirty="0">
              <a:solidFill>
                <a:srgbClr val="000000"/>
              </a:solidFill>
              <a:latin typeface="Calibri"/>
            </a:endParaRPr>
          </a:p>
          <a:p>
            <a:pPr marL="457200" indent="-457200" algn="just" rtl="0">
              <a:lnSpc>
                <a:spcPct val="90000"/>
              </a:lnSpc>
              <a:spcBef>
                <a:spcPts val="1001"/>
              </a:spcBef>
              <a:buFontTx/>
              <a:buChar char="-"/>
            </a:pPr>
            <a:r>
              <a:rPr lang="lv-lv" sz="2800" spc="-1">
                <a:solidFill>
                  <a:srgbClr val="000000"/>
                </a:solidFill>
                <a:latin typeface="Calibri"/>
              </a:rPr>
              <a:t>bankas;</a:t>
            </a:r>
            <a:endParaRPr lang="de-DE" sz="2800" spc="-1" dirty="0">
              <a:solidFill>
                <a:srgbClr val="000000"/>
              </a:solidFill>
              <a:latin typeface="Calibri"/>
            </a:endParaRPr>
          </a:p>
          <a:p>
            <a:pPr marL="457200" indent="-457200" algn="just" rtl="0">
              <a:lnSpc>
                <a:spcPct val="90000"/>
              </a:lnSpc>
              <a:spcBef>
                <a:spcPts val="1001"/>
              </a:spcBef>
              <a:buFontTx/>
              <a:buChar char="-"/>
            </a:pPr>
            <a:r>
              <a:rPr lang="lv-lv" sz="2800" spc="-1">
                <a:solidFill>
                  <a:srgbClr val="000000"/>
                </a:solidFill>
                <a:latin typeface="Calibri"/>
              </a:rPr>
              <a:t>nodokļu konsultanti;</a:t>
            </a:r>
            <a:endParaRPr lang="de-DE" sz="2800" spc="-1" dirty="0">
              <a:solidFill>
                <a:srgbClr val="000000"/>
              </a:solidFill>
              <a:latin typeface="Calibri"/>
            </a:endParaRPr>
          </a:p>
          <a:p>
            <a:pPr marL="457200" indent="-457200" algn="just" rtl="0">
              <a:lnSpc>
                <a:spcPct val="90000"/>
              </a:lnSpc>
              <a:spcBef>
                <a:spcPts val="1001"/>
              </a:spcBef>
              <a:buFontTx/>
              <a:buChar char="-"/>
            </a:pPr>
            <a:r>
              <a:rPr lang="lv-lv" sz="2800" spc="-1">
                <a:solidFill>
                  <a:srgbClr val="000000"/>
                </a:solidFill>
                <a:latin typeface="Calibri"/>
              </a:rPr>
              <a:t>telefona pakalpojumu piedāvātāji, tīkla operatori;</a:t>
            </a:r>
            <a:r>
              <a:rPr lang="lv-lv" sz="2800" b="0" strike="noStrike" spc="-1">
                <a:solidFill>
                  <a:srgbClr val="000000"/>
                </a:solidFill>
                <a:latin typeface="Calibri"/>
              </a:rPr>
              <a:t> </a:t>
            </a:r>
          </a:p>
          <a:p>
            <a:pPr marL="457200" indent="-457200" algn="just" rtl="0">
              <a:lnSpc>
                <a:spcPct val="90000"/>
              </a:lnSpc>
              <a:spcBef>
                <a:spcPts val="1001"/>
              </a:spcBef>
              <a:buFontTx/>
              <a:buChar char="-"/>
            </a:pPr>
            <a:r>
              <a:rPr lang="lv-lv" sz="2800" spc="-1">
                <a:solidFill>
                  <a:srgbClr val="000000"/>
                </a:solidFill>
                <a:latin typeface="Calibri"/>
              </a:rPr>
              <a:t>maksātnespējas administratori;</a:t>
            </a:r>
            <a:endParaRPr lang="de-DE" sz="2800" spc="-1" dirty="0">
              <a:solidFill>
                <a:srgbClr val="000000"/>
              </a:solidFill>
              <a:latin typeface="Calibri"/>
            </a:endParaRPr>
          </a:p>
          <a:p>
            <a:pPr marL="457200" indent="-457200" algn="just" rtl="0">
              <a:lnSpc>
                <a:spcPct val="90000"/>
              </a:lnSpc>
              <a:spcBef>
                <a:spcPts val="1001"/>
              </a:spcBef>
              <a:buFontTx/>
              <a:buChar char="-"/>
            </a:pPr>
            <a:r>
              <a:rPr lang="lv-lv" sz="2800" spc="-1">
                <a:solidFill>
                  <a:srgbClr val="000000"/>
                </a:solidFill>
                <a:latin typeface="Calibri"/>
              </a:rPr>
              <a:t>biroji, iestādes;</a:t>
            </a:r>
            <a:endParaRPr lang="de-DE" sz="2800" spc="-1" dirty="0">
              <a:solidFill>
                <a:srgbClr val="000000"/>
              </a:solidFill>
              <a:latin typeface="Calibri"/>
            </a:endParaRPr>
          </a:p>
          <a:p>
            <a:pPr marL="457200" indent="-457200" algn="just" rtl="0">
              <a:lnSpc>
                <a:spcPct val="90000"/>
              </a:lnSpc>
              <a:spcBef>
                <a:spcPts val="1001"/>
              </a:spcBef>
              <a:buFontTx/>
              <a:buChar char="-"/>
            </a:pPr>
            <a:r>
              <a:rPr lang="lv-lv" sz="2800" spc="-1">
                <a:solidFill>
                  <a:srgbClr val="000000"/>
                </a:solidFill>
                <a:latin typeface="Calibri"/>
              </a:rPr>
              <a:t>veselības apdrošināšanas iestādes;</a:t>
            </a:r>
            <a:endParaRPr lang="de-DE" sz="2800" spc="-1" dirty="0">
              <a:solidFill>
                <a:srgbClr val="000000"/>
              </a:solidFill>
              <a:latin typeface="Calibri"/>
            </a:endParaRPr>
          </a:p>
          <a:p>
            <a:pPr marL="457200" indent="-457200" algn="just" rtl="0">
              <a:lnSpc>
                <a:spcPct val="90000"/>
              </a:lnSpc>
              <a:spcBef>
                <a:spcPts val="1001"/>
              </a:spcBef>
              <a:buFontTx/>
              <a:buChar char="-"/>
            </a:pPr>
            <a:r>
              <a:rPr lang="lv-lv" sz="2800" spc="-1">
                <a:solidFill>
                  <a:srgbClr val="000000"/>
                </a:solidFill>
                <a:latin typeface="Calibri"/>
              </a:rPr>
              <a:t>rēķinu pakalpojumu sniedzēji.</a:t>
            </a:r>
            <a:endParaRPr lang="de-DE" sz="2800" spc="-1" dirty="0">
              <a:solidFill>
                <a:srgbClr val="000000"/>
              </a:solidFill>
              <a:latin typeface="Calibri"/>
            </a:endParaRPr>
          </a:p>
          <a:p>
            <a:pPr marL="457200" indent="-457200" algn="just" rtl="0">
              <a:lnSpc>
                <a:spcPct val="90000"/>
              </a:lnSpc>
              <a:spcBef>
                <a:spcPts val="1001"/>
              </a:spcBef>
              <a:buFontTx/>
              <a:buChar char="-"/>
            </a:pPr>
            <a:endParaRPr lang="de-DE" sz="2800" b="0" strike="noStrike" spc="-1" dirty="0">
              <a:solidFill>
                <a:srgbClr val="000000"/>
              </a:solidFill>
              <a:latin typeface="Calibri"/>
            </a:endParaRPr>
          </a:p>
        </p:txBody>
      </p:sp>
      <p:sp>
        <p:nvSpPr>
          <p:cNvPr id="2" name="Dia számának helye 1">
            <a:extLst>
              <a:ext uri="{FF2B5EF4-FFF2-40B4-BE49-F238E27FC236}">
                <a16:creationId xmlns:a16="http://schemas.microsoft.com/office/drawing/2014/main" id="{851F8F45-131F-4668-AF31-B6DDEF1FDA95}"/>
              </a:ext>
            </a:extLst>
          </p:cNvPr>
          <p:cNvSpPr>
            <a:spLocks noGrp="1"/>
          </p:cNvSpPr>
          <p:nvPr>
            <p:ph type="sldNum" sz="quarter" idx="12"/>
          </p:nvPr>
        </p:nvSpPr>
        <p:spPr/>
        <p:txBody>
          <a:bodyPr rtlCol="0"/>
          <a:lstStyle/>
          <a:p>
            <a:pPr rtl="0"/>
            <a:fld id="{7579CEA6-CDEA-4F41-8961-74C0A3507F1C}" type="slidenum">
              <a:rPr lang="hu-HU" smtClean="0"/>
              <a:t>7</a:t>
            </a:fld>
            <a:endParaRPr lang="hu-HU"/>
          </a:p>
        </p:txBody>
      </p:sp>
    </p:spTree>
    <p:extLst>
      <p:ext uri="{BB962C8B-B14F-4D97-AF65-F5344CB8AC3E}">
        <p14:creationId xmlns:p14="http://schemas.microsoft.com/office/powerpoint/2010/main" val="4131273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 name="CustomShape 1"/>
          <p:cNvSpPr/>
          <p:nvPr/>
        </p:nvSpPr>
        <p:spPr>
          <a:xfrm>
            <a:off x="838080" y="365040"/>
            <a:ext cx="9780759"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B – Materiālu apstrādes tehniskie aspekti</a:t>
            </a:r>
            <a:endParaRPr lang="de-DE" sz="4400" b="0" strike="noStrike" spc="-1" dirty="0">
              <a:latin typeface="Arial"/>
            </a:endParaRPr>
          </a:p>
        </p:txBody>
      </p:sp>
      <p:sp>
        <p:nvSpPr>
          <p:cNvPr id="52"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53" name="CustomShape 3"/>
          <p:cNvSpPr/>
          <p:nvPr/>
        </p:nvSpPr>
        <p:spPr>
          <a:xfrm>
            <a:off x="628920" y="1688400"/>
            <a:ext cx="9989919" cy="448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rmAutofit/>
          </a:bodyPr>
          <a:lstStyle/>
          <a:p>
            <a:pPr algn="just" rtl="0">
              <a:lnSpc>
                <a:spcPct val="90000"/>
              </a:lnSpc>
              <a:spcBef>
                <a:spcPts val="1001"/>
              </a:spcBef>
            </a:pPr>
            <a:r>
              <a:rPr lang="lv-lv" sz="2800" spc="-1">
                <a:solidFill>
                  <a:srgbClr val="000000"/>
                </a:solidFill>
                <a:latin typeface="Calibri"/>
              </a:rPr>
              <a:t>Ņemiet</a:t>
            </a:r>
            <a:r>
              <a:rPr lang="lv-lv" sz="2800" b="0" strike="noStrike" spc="-1">
                <a:solidFill>
                  <a:srgbClr val="000000"/>
                </a:solidFill>
                <a:latin typeface="Calibri"/>
              </a:rPr>
              <a:t> vērā , ka ir dažādi</a:t>
            </a:r>
            <a:r>
              <a:rPr lang="lv-lv" sz="2800" spc="-1">
                <a:solidFill>
                  <a:srgbClr val="000000"/>
                </a:solidFill>
                <a:latin typeface="Calibri"/>
              </a:rPr>
              <a:t> datu formāti un datu struktūras:</a:t>
            </a:r>
          </a:p>
          <a:p>
            <a:pPr marL="457200" indent="-457200" algn="just" rtl="0">
              <a:lnSpc>
                <a:spcPct val="90000"/>
              </a:lnSpc>
              <a:spcBef>
                <a:spcPts val="1001"/>
              </a:spcBef>
              <a:buFontTx/>
              <a:buChar char="-"/>
            </a:pPr>
            <a:endParaRPr lang="de-DE" sz="1400" spc="-1" dirty="0">
              <a:solidFill>
                <a:srgbClr val="000000"/>
              </a:solidFill>
              <a:latin typeface="Calibri"/>
            </a:endParaRPr>
          </a:p>
          <a:p>
            <a:pPr marL="457200" indent="-457200" algn="just" rtl="0">
              <a:lnSpc>
                <a:spcPct val="90000"/>
              </a:lnSpc>
              <a:spcBef>
                <a:spcPts val="1001"/>
              </a:spcBef>
              <a:buFontTx/>
              <a:buChar char="-"/>
            </a:pPr>
            <a:r>
              <a:rPr lang="lv-lv" sz="2800" spc="-1">
                <a:solidFill>
                  <a:srgbClr val="000000"/>
                </a:solidFill>
                <a:latin typeface="Calibri"/>
              </a:rPr>
              <a:t>teksta datnes / attēlu datnes</a:t>
            </a:r>
            <a:endParaRPr lang="de-DE" sz="2800" spc="-1" dirty="0">
              <a:solidFill>
                <a:srgbClr val="000000"/>
              </a:solidFill>
              <a:latin typeface="Calibri"/>
            </a:endParaRPr>
          </a:p>
          <a:p>
            <a:pPr marL="457200" indent="-457200" algn="just" rtl="0">
              <a:lnSpc>
                <a:spcPct val="90000"/>
              </a:lnSpc>
              <a:spcBef>
                <a:spcPts val="1001"/>
              </a:spcBef>
              <a:buFontTx/>
              <a:buChar char="-"/>
            </a:pPr>
            <a:r>
              <a:rPr lang="en-gb" sz="2800" b="0" i="1" strike="noStrike" spc="-1">
                <a:solidFill>
                  <a:srgbClr val="000000"/>
                </a:solidFill>
                <a:latin typeface="Calibri"/>
              </a:rPr>
              <a:t>OpenDocument </a:t>
            </a:r>
            <a:r>
              <a:rPr lang="en-gb" sz="2800" spc="-1">
                <a:solidFill>
                  <a:srgbClr val="000000"/>
                </a:solidFill>
                <a:latin typeface="Calibri"/>
              </a:rPr>
              <a:t>datnes (odf)</a:t>
            </a:r>
            <a:endParaRPr lang="de-DE" sz="2800" b="0" strike="noStrike" spc="-1" dirty="0">
              <a:solidFill>
                <a:srgbClr val="000000"/>
              </a:solidFill>
              <a:latin typeface="Calibri"/>
            </a:endParaRPr>
          </a:p>
          <a:p>
            <a:pPr marL="457200" indent="-457200" algn="just" rtl="0">
              <a:lnSpc>
                <a:spcPct val="90000"/>
              </a:lnSpc>
              <a:spcBef>
                <a:spcPts val="1001"/>
              </a:spcBef>
              <a:buFontTx/>
              <a:buChar char="-"/>
            </a:pPr>
            <a:r>
              <a:rPr lang="en-gb" sz="2800" i="1" spc="-1">
                <a:solidFill>
                  <a:srgbClr val="000000"/>
                </a:solidFill>
                <a:latin typeface="Calibri"/>
              </a:rPr>
              <a:t>Excel </a:t>
            </a:r>
            <a:r>
              <a:rPr lang="en-gb" sz="2800" spc="-1">
                <a:solidFill>
                  <a:srgbClr val="000000"/>
                </a:solidFill>
                <a:latin typeface="Calibri"/>
              </a:rPr>
              <a:t>datnes</a:t>
            </a:r>
            <a:endParaRPr lang="de-DE" sz="2800" spc="-1" dirty="0">
              <a:solidFill>
                <a:srgbClr val="000000"/>
              </a:solidFill>
              <a:latin typeface="Calibri"/>
            </a:endParaRPr>
          </a:p>
          <a:p>
            <a:pPr marL="457200" indent="-457200" algn="just" rtl="0">
              <a:lnSpc>
                <a:spcPct val="90000"/>
              </a:lnSpc>
              <a:spcBef>
                <a:spcPts val="1001"/>
              </a:spcBef>
              <a:buFontTx/>
              <a:buChar char="-"/>
            </a:pPr>
            <a:r>
              <a:rPr lang="en-gb" sz="2800" i="1" spc="-1">
                <a:solidFill>
                  <a:srgbClr val="000000"/>
                </a:solidFill>
                <a:latin typeface="Calibri"/>
              </a:rPr>
              <a:t>CSV</a:t>
            </a:r>
            <a:r>
              <a:rPr lang="en-gb" sz="2800" spc="-1">
                <a:solidFill>
                  <a:srgbClr val="000000"/>
                </a:solidFill>
                <a:latin typeface="Calibri"/>
              </a:rPr>
              <a:t> datnes</a:t>
            </a:r>
            <a:endParaRPr lang="de-DE" sz="2800" spc="-1" dirty="0">
              <a:solidFill>
                <a:srgbClr val="000000"/>
              </a:solidFill>
              <a:latin typeface="Calibri"/>
            </a:endParaRPr>
          </a:p>
          <a:p>
            <a:pPr marL="457200" indent="-457200" algn="just" rtl="0">
              <a:lnSpc>
                <a:spcPct val="90000"/>
              </a:lnSpc>
              <a:spcBef>
                <a:spcPts val="1001"/>
              </a:spcBef>
              <a:buFontTx/>
              <a:buChar char="-"/>
            </a:pPr>
            <a:r>
              <a:rPr lang="en-gb" sz="2800" i="1" spc="-1">
                <a:solidFill>
                  <a:srgbClr val="000000"/>
                </a:solidFill>
                <a:latin typeface="Calibri"/>
              </a:rPr>
              <a:t>TXT</a:t>
            </a:r>
            <a:r>
              <a:rPr lang="en-gb" sz="2800" spc="-1">
                <a:solidFill>
                  <a:srgbClr val="000000"/>
                </a:solidFill>
                <a:latin typeface="Calibri"/>
              </a:rPr>
              <a:t>/</a:t>
            </a:r>
            <a:r>
              <a:rPr lang="en-gb" sz="2800" i="1" spc="-1">
                <a:solidFill>
                  <a:srgbClr val="000000"/>
                </a:solidFill>
                <a:latin typeface="Calibri"/>
              </a:rPr>
              <a:t>DOC</a:t>
            </a:r>
            <a:r>
              <a:rPr lang="en-gb" sz="2800" spc="-1">
                <a:solidFill>
                  <a:srgbClr val="000000"/>
                </a:solidFill>
                <a:latin typeface="Calibri"/>
              </a:rPr>
              <a:t> datnes</a:t>
            </a:r>
            <a:endParaRPr lang="de-DE" sz="2800" spc="-1" dirty="0">
              <a:solidFill>
                <a:srgbClr val="000000"/>
              </a:solidFill>
              <a:latin typeface="Calibri"/>
            </a:endParaRPr>
          </a:p>
          <a:p>
            <a:pPr marL="457200" indent="-457200" algn="just" rtl="0">
              <a:lnSpc>
                <a:spcPct val="90000"/>
              </a:lnSpc>
              <a:spcBef>
                <a:spcPts val="1001"/>
              </a:spcBef>
              <a:buFontTx/>
              <a:buChar char="-"/>
            </a:pPr>
            <a:r>
              <a:rPr lang="en-gb" sz="2800" i="1" spc="-1">
                <a:solidFill>
                  <a:srgbClr val="000000"/>
                </a:solidFill>
                <a:latin typeface="Calibri"/>
              </a:rPr>
              <a:t>PDF</a:t>
            </a:r>
            <a:r>
              <a:rPr lang="en-gb" sz="2800" spc="-1">
                <a:solidFill>
                  <a:srgbClr val="000000"/>
                </a:solidFill>
                <a:latin typeface="Calibri"/>
              </a:rPr>
              <a:t> datnes</a:t>
            </a:r>
            <a:endParaRPr lang="de-DE" sz="2800" spc="-1" dirty="0">
              <a:solidFill>
                <a:srgbClr val="000000"/>
              </a:solidFill>
              <a:latin typeface="Calibri"/>
            </a:endParaRPr>
          </a:p>
          <a:p>
            <a:pPr marL="457200" indent="-457200" algn="just" rtl="0">
              <a:lnSpc>
                <a:spcPct val="90000"/>
              </a:lnSpc>
              <a:spcBef>
                <a:spcPts val="1001"/>
              </a:spcBef>
              <a:buFontTx/>
              <a:buChar char="-"/>
            </a:pPr>
            <a:r>
              <a:rPr lang="en-gb" sz="2800" i="1" spc="-1">
                <a:solidFill>
                  <a:srgbClr val="000000"/>
                </a:solidFill>
                <a:latin typeface="Calibri"/>
              </a:rPr>
              <a:t>DMP</a:t>
            </a:r>
            <a:r>
              <a:rPr lang="en-gb" sz="2800" spc="-1">
                <a:solidFill>
                  <a:srgbClr val="000000"/>
                </a:solidFill>
                <a:latin typeface="Calibri"/>
              </a:rPr>
              <a:t> datnes</a:t>
            </a:r>
            <a:endParaRPr lang="de-DE" sz="2800" spc="-1" dirty="0">
              <a:solidFill>
                <a:srgbClr val="000000"/>
              </a:solidFill>
              <a:latin typeface="Calibri"/>
            </a:endParaRPr>
          </a:p>
        </p:txBody>
      </p:sp>
      <p:sp>
        <p:nvSpPr>
          <p:cNvPr id="2" name="Dia számának helye 1">
            <a:extLst>
              <a:ext uri="{FF2B5EF4-FFF2-40B4-BE49-F238E27FC236}">
                <a16:creationId xmlns:a16="http://schemas.microsoft.com/office/drawing/2014/main" id="{629F7181-B982-4678-BB7B-7E5215CFD879}"/>
              </a:ext>
            </a:extLst>
          </p:cNvPr>
          <p:cNvSpPr>
            <a:spLocks noGrp="1"/>
          </p:cNvSpPr>
          <p:nvPr>
            <p:ph type="sldNum" sz="quarter" idx="12"/>
          </p:nvPr>
        </p:nvSpPr>
        <p:spPr/>
        <p:txBody>
          <a:bodyPr rtlCol="0"/>
          <a:lstStyle/>
          <a:p>
            <a:pPr rtl="0"/>
            <a:fld id="{7579CEA6-CDEA-4F41-8961-74C0A3507F1C}" type="slidenum">
              <a:rPr lang="hu-HU" smtClean="0"/>
              <a:t>8</a:t>
            </a:fld>
            <a:endParaRPr lang="hu-HU"/>
          </a:p>
        </p:txBody>
      </p:sp>
    </p:spTree>
    <p:extLst>
      <p:ext uri="{BB962C8B-B14F-4D97-AF65-F5344CB8AC3E}">
        <p14:creationId xmlns:p14="http://schemas.microsoft.com/office/powerpoint/2010/main" val="4180310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0" name="CustomShape 1"/>
          <p:cNvSpPr/>
          <p:nvPr/>
        </p:nvSpPr>
        <p:spPr>
          <a:xfrm>
            <a:off x="838080" y="365040"/>
            <a:ext cx="9770926" cy="132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chor="ctr">
            <a:noAutofit/>
          </a:bodyPr>
          <a:lstStyle/>
          <a:p>
            <a:pPr rtl="0">
              <a:lnSpc>
                <a:spcPct val="90000"/>
              </a:lnSpc>
            </a:pPr>
            <a:r>
              <a:rPr lang="lv-lv" sz="4400" b="1" strike="noStrike" spc="-1">
                <a:solidFill>
                  <a:srgbClr val="000000"/>
                </a:solidFill>
                <a:latin typeface="Calibri Light"/>
                <a:ea typeface="DejaVu Sans"/>
              </a:rPr>
              <a:t>B – Materiālu apstrādes tehniskie aspekti</a:t>
            </a:r>
            <a:endParaRPr lang="de-DE" sz="4400" b="0" strike="noStrike" spc="-1" dirty="0">
              <a:latin typeface="Arial"/>
            </a:endParaRPr>
          </a:p>
        </p:txBody>
      </p:sp>
      <p:sp>
        <p:nvSpPr>
          <p:cNvPr id="61" name="CustomShape 2"/>
          <p:cNvSpPr/>
          <p:nvPr/>
        </p:nvSpPr>
        <p:spPr>
          <a:xfrm>
            <a:off x="838080" y="1825560"/>
            <a:ext cx="10513440" cy="4349160"/>
          </a:xfrm>
          <a:prstGeom prst="rect">
            <a:avLst/>
          </a:prstGeom>
          <a:noFill/>
          <a:ln>
            <a:noFill/>
          </a:ln>
        </p:spPr>
        <p:style>
          <a:lnRef idx="0">
            <a:scrgbClr r="0" g="0" b="0"/>
          </a:lnRef>
          <a:fillRef idx="0">
            <a:scrgbClr r="0" g="0" b="0"/>
          </a:fillRef>
          <a:effectRef idx="0">
            <a:scrgbClr r="0" g="0" b="0"/>
          </a:effectRef>
          <a:fontRef idx="minor"/>
        </p:style>
      </p:sp>
      <p:sp>
        <p:nvSpPr>
          <p:cNvPr id="62" name="CustomShape 3"/>
          <p:cNvSpPr/>
          <p:nvPr/>
        </p:nvSpPr>
        <p:spPr>
          <a:xfrm>
            <a:off x="1185480" y="1625040"/>
            <a:ext cx="788616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rtlCol="0">
            <a:normAutofit fontScale="92500"/>
          </a:bodyPr>
          <a:lstStyle/>
          <a:p>
            <a:pPr rtl="0">
              <a:lnSpc>
                <a:spcPct val="90000"/>
              </a:lnSpc>
              <a:spcBef>
                <a:spcPts val="1001"/>
              </a:spcBef>
            </a:pPr>
            <a:r>
              <a:rPr lang="lv-lv" sz="2800" spc="-1">
                <a:solidFill>
                  <a:srgbClr val="000000"/>
                </a:solidFill>
              </a:rPr>
              <a:t>Veiksmīgai datu analīzei nepieciešami šādi aspekti</a:t>
            </a:r>
            <a:r>
              <a:rPr lang="lv-lv" sz="2800" b="0" strike="noStrike" spc="-1">
                <a:solidFill>
                  <a:srgbClr val="000000"/>
                </a:solidFill>
                <a:latin typeface="Arial"/>
              </a:rPr>
              <a:t>:</a:t>
            </a:r>
            <a:endParaRPr lang="de-DE" sz="2800" b="0" strike="noStrike" spc="-1" dirty="0">
              <a:latin typeface="Arial"/>
            </a:endParaRPr>
          </a:p>
          <a:p>
            <a:pPr marL="457200" indent="-456480" rtl="0">
              <a:lnSpc>
                <a:spcPct val="90000"/>
              </a:lnSpc>
              <a:spcBef>
                <a:spcPts val="1001"/>
              </a:spcBef>
              <a:buClr>
                <a:srgbClr val="29567C"/>
              </a:buClr>
              <a:buFont typeface="Wingdings" charset="2"/>
              <a:buChar char=""/>
            </a:pPr>
            <a:r>
              <a:rPr lang="lv-lv" sz="2800" b="0" strike="noStrike" spc="-1">
                <a:solidFill>
                  <a:srgbClr val="000000"/>
                </a:solidFill>
                <a:latin typeface="Arial"/>
              </a:rPr>
              <a:t>cieša sadarbība starp prokuratūru un policijas nodaļām</a:t>
            </a:r>
            <a:r>
              <a:rPr lang="lv-lv" sz="2800" spc="-1">
                <a:solidFill>
                  <a:srgbClr val="000000"/>
                </a:solidFill>
                <a:latin typeface="Arial"/>
              </a:rPr>
              <a:t>;</a:t>
            </a:r>
            <a:endParaRPr lang="de-DE" sz="2800" b="0" strike="noStrike" spc="-1" dirty="0">
              <a:latin typeface="Arial"/>
            </a:endParaRPr>
          </a:p>
          <a:p>
            <a:pPr marL="457200" indent="-456480" rtl="0">
              <a:lnSpc>
                <a:spcPct val="90000"/>
              </a:lnSpc>
              <a:spcBef>
                <a:spcPts val="1001"/>
              </a:spcBef>
              <a:buClr>
                <a:srgbClr val="29567C"/>
              </a:buClr>
              <a:buFont typeface="Wingdings" charset="2"/>
              <a:buChar char=""/>
            </a:pPr>
            <a:r>
              <a:rPr lang="lv-lv" sz="2800" b="0" strike="noStrike" spc="-1">
                <a:solidFill>
                  <a:srgbClr val="000000"/>
                </a:solidFill>
                <a:latin typeface="Arial"/>
              </a:rPr>
              <a:t>agrīna izpratnes veidošana </a:t>
            </a:r>
            <a:r>
              <a:rPr lang="lv-lv" sz="2800" spc="-1">
                <a:solidFill>
                  <a:srgbClr val="000000"/>
                </a:solidFill>
                <a:latin typeface="Arial"/>
              </a:rPr>
              <a:t>par problēmām</a:t>
            </a:r>
            <a:r>
              <a:rPr lang="lv-lv" sz="2800" b="0" strike="noStrike" spc="-1">
                <a:solidFill>
                  <a:srgbClr val="000000"/>
                </a:solidFill>
                <a:latin typeface="Arial"/>
              </a:rPr>
              <a:t>, kuras varētu rasties;</a:t>
            </a:r>
            <a:endParaRPr lang="de-DE" sz="2800" spc="-1" dirty="0">
              <a:solidFill>
                <a:srgbClr val="000000"/>
              </a:solidFill>
              <a:latin typeface="Arial"/>
            </a:endParaRPr>
          </a:p>
          <a:p>
            <a:pPr marL="457200" indent="-456480" rtl="0">
              <a:lnSpc>
                <a:spcPct val="90000"/>
              </a:lnSpc>
              <a:spcBef>
                <a:spcPts val="1001"/>
              </a:spcBef>
              <a:buClr>
                <a:srgbClr val="29567C"/>
              </a:buClr>
              <a:buFont typeface="Wingdings" charset="2"/>
              <a:buChar char=""/>
            </a:pPr>
            <a:r>
              <a:rPr lang="lv-lv" sz="2800" b="0" strike="noStrike" spc="-1">
                <a:solidFill>
                  <a:srgbClr val="000000"/>
                </a:solidFill>
                <a:latin typeface="Arial"/>
              </a:rPr>
              <a:t>tehnisko iespēju </a:t>
            </a:r>
            <a:r>
              <a:rPr lang="lv-lv" sz="2800" spc="-1">
                <a:solidFill>
                  <a:srgbClr val="000000"/>
                </a:solidFill>
                <a:latin typeface="Arial"/>
              </a:rPr>
              <a:t>un </a:t>
            </a:r>
            <a:r>
              <a:rPr lang="lv-lv" sz="2800" b="0" strike="noStrike" spc="-1">
                <a:solidFill>
                  <a:srgbClr val="000000"/>
                </a:solidFill>
                <a:latin typeface="Arial"/>
              </a:rPr>
              <a:t>individuālo spēju apzināšanās un novērtēšana;</a:t>
            </a:r>
            <a:endParaRPr lang="de-DE" sz="2800" b="0" strike="noStrike" spc="-1" dirty="0">
              <a:latin typeface="Arial"/>
            </a:endParaRPr>
          </a:p>
          <a:p>
            <a:pPr marL="457200" indent="-456480" rtl="0">
              <a:lnSpc>
                <a:spcPct val="90000"/>
              </a:lnSpc>
              <a:spcBef>
                <a:spcPts val="1001"/>
              </a:spcBef>
              <a:buClr>
                <a:srgbClr val="29567C"/>
              </a:buClr>
              <a:buFont typeface="Wingdings" charset="2"/>
              <a:buChar char=""/>
            </a:pPr>
            <a:r>
              <a:rPr lang="lv-lv" sz="2800" b="0" strike="noStrike" spc="-1">
                <a:solidFill>
                  <a:srgbClr val="000000"/>
                </a:solidFill>
                <a:latin typeface="Arial"/>
              </a:rPr>
              <a:t> elektronisko pierādījumu objektu prioritarizācija</a:t>
            </a:r>
            <a:r>
              <a:rPr lang="lv-lv" sz="2800" spc="-1">
                <a:solidFill>
                  <a:srgbClr val="000000"/>
                </a:solidFill>
                <a:latin typeface="Arial"/>
              </a:rPr>
              <a:t>;</a:t>
            </a:r>
            <a:endParaRPr lang="de-DE" sz="2800" b="0" strike="noStrike" spc="-1" dirty="0">
              <a:latin typeface="Arial"/>
            </a:endParaRPr>
          </a:p>
          <a:p>
            <a:pPr marL="457200" indent="-456480" rtl="0">
              <a:lnSpc>
                <a:spcPct val="90000"/>
              </a:lnSpc>
              <a:spcBef>
                <a:spcPts val="1001"/>
              </a:spcBef>
              <a:buClr>
                <a:srgbClr val="29567C"/>
              </a:buClr>
              <a:buFont typeface="Wingdings" charset="2"/>
              <a:buChar char=""/>
            </a:pPr>
            <a:r>
              <a:rPr lang="lv-lv" sz="2800" b="0" strike="noStrike" spc="-1">
                <a:solidFill>
                  <a:srgbClr val="000000"/>
                </a:solidFill>
                <a:latin typeface="Arial"/>
              </a:rPr>
              <a:t>lēmums iesaistīt ārējo </a:t>
            </a:r>
            <a:r>
              <a:rPr lang="lv-lv" sz="2800" spc="-1">
                <a:solidFill>
                  <a:srgbClr val="000000"/>
                </a:solidFill>
              </a:rPr>
              <a:t>pakalpojumu sniedzējus, ja tas ir vajadzīgs un iespējams</a:t>
            </a:r>
            <a:r>
              <a:rPr lang="lv-lv" sz="2800" spc="-1">
                <a:solidFill>
                  <a:srgbClr val="000000"/>
                </a:solidFill>
                <a:latin typeface="Arial"/>
              </a:rPr>
              <a:t>.</a:t>
            </a:r>
            <a:endParaRPr lang="de-DE" sz="2800" b="0" strike="noStrike" spc="-1" dirty="0">
              <a:latin typeface="Arial"/>
            </a:endParaRPr>
          </a:p>
        </p:txBody>
      </p:sp>
      <p:sp>
        <p:nvSpPr>
          <p:cNvPr id="2" name="Dia számának helye 1">
            <a:extLst>
              <a:ext uri="{FF2B5EF4-FFF2-40B4-BE49-F238E27FC236}">
                <a16:creationId xmlns:a16="http://schemas.microsoft.com/office/drawing/2014/main" id="{46F5D713-9029-4643-982D-3AB2AF4EDDC8}"/>
              </a:ext>
            </a:extLst>
          </p:cNvPr>
          <p:cNvSpPr>
            <a:spLocks noGrp="1"/>
          </p:cNvSpPr>
          <p:nvPr>
            <p:ph type="sldNum" sz="quarter" idx="12"/>
          </p:nvPr>
        </p:nvSpPr>
        <p:spPr/>
        <p:txBody>
          <a:bodyPr rtlCol="0"/>
          <a:lstStyle/>
          <a:p>
            <a:pPr rtl="0"/>
            <a:fld id="{7579CEA6-CDEA-4F41-8961-74C0A3507F1C}" type="slidenum">
              <a:rPr lang="hu-HU" smtClean="0"/>
              <a:t>9</a:t>
            </a:fld>
            <a:endParaRPr lang="hu-HU"/>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1828</Words>
  <Application>Microsoft Office PowerPoint</Application>
  <PresentationFormat>Widescreen</PresentationFormat>
  <Paragraphs>247</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 Competence (Article 22)</dc:title>
  <dc:subject/>
  <dc:creator>Babek Oshidari</dc:creator>
  <dc:description/>
  <cp:lastModifiedBy>Paula Ivanovaite</cp:lastModifiedBy>
  <cp:revision>252</cp:revision>
  <dcterms:created xsi:type="dcterms:W3CDTF">2020-07-20T02:50:07Z</dcterms:created>
  <dcterms:modified xsi:type="dcterms:W3CDTF">2022-02-21T13:58:48Z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Breitbild</vt:lpwstr>
  </property>
  <property fmtid="{D5CDD505-2E9C-101B-9397-08002B2CF9AE}" pid="9" name="ScaleCrop">
    <vt:bool>false</vt:bool>
  </property>
  <property fmtid="{D5CDD505-2E9C-101B-9397-08002B2CF9AE}" pid="10" name="ShareDoc">
    <vt:bool>false</vt:bool>
  </property>
  <property fmtid="{D5CDD505-2E9C-101B-9397-08002B2CF9AE}" pid="11" name="Slides">
    <vt:i4>37</vt:i4>
  </property>
</Properties>
</file>